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7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8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9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0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1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12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13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14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15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16.xml" ContentType="application/vnd.openxmlformats-officedocument.presentationml.notesSlide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17.xml" ContentType="application/vnd.openxmlformats-officedocument.presentationml.notesSlid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18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notesSlides/notesSlide19.xml" ContentType="application/vnd.openxmlformats-officedocument.presentationml.notesSlide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notesSlides/notesSlide20.xml" ContentType="application/vnd.openxmlformats-officedocument.presentationml.notesSlide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4" r:id="rId2"/>
    <p:sldId id="1089" r:id="rId3"/>
    <p:sldId id="257" r:id="rId4"/>
    <p:sldId id="258" r:id="rId5"/>
    <p:sldId id="268" r:id="rId6"/>
    <p:sldId id="264" r:id="rId7"/>
    <p:sldId id="265" r:id="rId8"/>
    <p:sldId id="269" r:id="rId9"/>
    <p:sldId id="288" r:id="rId10"/>
    <p:sldId id="271" r:id="rId11"/>
    <p:sldId id="290" r:id="rId12"/>
    <p:sldId id="291" r:id="rId13"/>
    <p:sldId id="261" r:id="rId14"/>
    <p:sldId id="275" r:id="rId15"/>
    <p:sldId id="285" r:id="rId16"/>
    <p:sldId id="292" r:id="rId17"/>
    <p:sldId id="260" r:id="rId18"/>
    <p:sldId id="283" r:id="rId19"/>
    <p:sldId id="286" r:id="rId20"/>
    <p:sldId id="277" r:id="rId21"/>
    <p:sldId id="278" r:id="rId22"/>
    <p:sldId id="280" r:id="rId23"/>
    <p:sldId id="279" r:id="rId24"/>
    <p:sldId id="287" r:id="rId25"/>
    <p:sldId id="293" r:id="rId26"/>
    <p:sldId id="1093" r:id="rId27"/>
    <p:sldId id="1090" r:id="rId28"/>
    <p:sldId id="1091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eil Marcela Omana Pinzon" initials="SMOP" lastIdx="4" clrIdx="0">
    <p:extLst>
      <p:ext uri="{19B8F6BF-5375-455C-9EA6-DF929625EA0E}">
        <p15:presenceInfo xmlns:p15="http://schemas.microsoft.com/office/powerpoint/2012/main" userId="S::somana@tgi.com.co::fcc31230-daed-456b-836a-38f3074b0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CAB2D-B17A-4E27-877E-CDC3D8D0CF7B}" v="4" dt="2022-01-05T13:18:27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C82B-6F3A-46B2-B7C7-B35203C18848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CB49F-2CE8-401E-8DE6-BB9693F724A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227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808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305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73561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826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1283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00254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4925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0029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06848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1541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0975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6863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5126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28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895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6231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9959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1997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1345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32663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7434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514EB-F5F2-4B86-AE40-F285641446C3}" type="slidenum">
              <a:rPr lang="es-CO" smtClean="0"/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6781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34D573-A0B1-423B-97B4-6A44C6C69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B2B93B-B5E7-4388-B422-ED11DE027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07FFD1-5D1D-4BE6-88AC-2B2C7861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07435A-7361-4597-BABE-169BE4E2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B49FC-8DB4-4EAE-9E9A-7EDFE7EA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580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706D0-7A2B-4B4E-A412-07C31540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C5A91C-B336-4973-83B4-B14CAE37D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FBA590-9280-4A77-AB91-B1C6E799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394399-48E7-41C1-B311-831EE4D2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B0192A-F310-4BB4-9E57-361DDD84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383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78D697-FE95-4399-BC8B-4722A5B6C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14DD29-6868-4D38-8DAA-D66AC4261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AFC6C-35AA-4E06-96BF-9F5269DC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8B75E1-17E6-420C-94AD-DA7375A2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B4637A-024E-43AF-8861-869A5FB4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848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66" y="0"/>
            <a:ext cx="12515868" cy="704017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29207" y="3140970"/>
            <a:ext cx="6341032" cy="89916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4667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1391411"/>
            <a:ext cx="2305049" cy="15367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0666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s-ES_tradnl"/>
              <a:t>1.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8529" r="61025" b="11279"/>
          <a:stretch/>
        </p:blipFill>
        <p:spPr>
          <a:xfrm>
            <a:off x="-1" y="6069080"/>
            <a:ext cx="2002404" cy="8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7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C6BD1-90FD-414F-876A-21E16972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DE4E0-0BA1-48FE-9BD5-A168C3A7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EFC2F4-808C-40B2-96AF-169B11E7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7F003C-F278-43E3-9C1D-41953179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CDAB3C-EA0D-4774-84EA-5338D777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69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77061-F9EE-4599-93D7-49DF7D91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28379C-6E3A-485D-A8A4-B9FA53EC2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9FFD88-F93C-4428-AEE3-17615DBF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EF0C7A-9B26-429D-B850-7E81E3A1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EDC455-4251-4328-8D36-0C0E842C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802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2E201-9E2C-42DE-ABD2-F2B3D7A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35C0F-530B-4864-AE91-BB9E8FA5D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FFAD62-D73E-485C-B737-A294C5FA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1566BD-8127-4588-AA61-B1A8AA73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C9A9E8-DEB8-4EE3-B7F5-50869E32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884D7B-81C1-4F49-ACA9-593C739B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9827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01AD5-D5EC-43BD-A4AC-E8805AEF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B93E8C-FF81-4F52-9FB5-131A5EE3A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9246E-2DD5-4B22-A12C-AE8B2C14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6A76E7-3A42-4C0A-A878-C97E3AFFF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6AE52C-DA29-4155-B1D8-88382EE81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A178A0-5167-44B6-93ED-4DC6A3F7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F8F6DA-2073-4500-B995-BAC91180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B112DE-7EBE-4178-B658-9C299848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484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11420-7498-414C-8517-CC15A889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F001B5-94C3-4260-A21F-6EDD2E03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950D383-7592-48C7-B816-5349E23F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B6D12C-0277-49DD-B89C-DD51ACBA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7461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0A73BE-72A4-41AB-AAAF-6E7A581D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90370-0AB1-4573-8E4E-1002F743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1D3127-420A-42D7-8748-DE79D1AC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425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5B6C1-4464-4BD1-B362-A345D3EA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BB6A5-48EC-434F-B76D-45948CE3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C112A9-1A54-4CFD-8639-0274BE359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9A0915-E09E-466E-BC84-2382E8EE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7BEE6B-D898-4F2C-8C9B-907E64AE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A31855-0C9C-4E86-B55E-12C8C350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919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B268E-23A3-4DE8-B3F8-E65227A0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746D79-4907-407E-9AE2-B933CE6FAB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EBFEA3-6E17-4ADC-BFB2-7688EFD5B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5684FB-5711-4849-B710-416A19FA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B85E61-1794-4C9D-AEFE-F8A1F47A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D258-79F4-4330-95C4-355332F2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710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E59C84-34BA-4EF1-B95C-4ED4863E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665BE0-01EC-4111-B568-E4218A116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B6D883-EA31-405D-880B-B7463B7D1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9DCF8-838B-4158-8BB7-C6F4D1753E46}" type="datetimeFigureOut">
              <a:rPr lang="es-CO" smtClean="0"/>
              <a:t>29/03/2022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C8687-C59B-4282-B82C-FA5502016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E2607-7918-40D8-9110-2EFF3C022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DD02E-5D79-4693-846D-C6AE8F19F2B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947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notesSlide" Target="../notesSlides/notesSlide6.xml"/><Relationship Id="rId3" Type="http://schemas.openxmlformats.org/officeDocument/2006/relationships/tags" Target="../tags/tag75.xml"/><Relationship Id="rId21" Type="http://schemas.openxmlformats.org/officeDocument/2006/relationships/tags" Target="../tags/tag93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26" Type="http://schemas.openxmlformats.org/officeDocument/2006/relationships/notesSlide" Target="../notesSlides/notesSlide7.xml"/><Relationship Id="rId3" Type="http://schemas.openxmlformats.org/officeDocument/2006/relationships/tags" Target="../tags/tag99.xml"/><Relationship Id="rId21" Type="http://schemas.openxmlformats.org/officeDocument/2006/relationships/tags" Target="../tags/tag117.xml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6" Type="http://schemas.openxmlformats.org/officeDocument/2006/relationships/tags" Target="../tags/tag112.xml"/><Relationship Id="rId20" Type="http://schemas.openxmlformats.org/officeDocument/2006/relationships/tags" Target="../tags/tag116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24" Type="http://schemas.openxmlformats.org/officeDocument/2006/relationships/tags" Target="../tags/tag120.xml"/><Relationship Id="rId5" Type="http://schemas.openxmlformats.org/officeDocument/2006/relationships/tags" Target="../tags/tag101.xml"/><Relationship Id="rId15" Type="http://schemas.openxmlformats.org/officeDocument/2006/relationships/tags" Target="../tags/tag111.xml"/><Relationship Id="rId23" Type="http://schemas.openxmlformats.org/officeDocument/2006/relationships/tags" Target="../tags/tag119.xml"/><Relationship Id="rId10" Type="http://schemas.openxmlformats.org/officeDocument/2006/relationships/tags" Target="../tags/tag106.xml"/><Relationship Id="rId19" Type="http://schemas.openxmlformats.org/officeDocument/2006/relationships/tags" Target="../tags/tag115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Relationship Id="rId22" Type="http://schemas.openxmlformats.org/officeDocument/2006/relationships/tags" Target="../tags/tag118.xml"/><Relationship Id="rId27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123.xml"/><Relationship Id="rId21" Type="http://schemas.openxmlformats.org/officeDocument/2006/relationships/tags" Target="../tags/tag141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24" Type="http://schemas.openxmlformats.org/officeDocument/2006/relationships/tags" Target="../tags/tag144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tags" Target="../tags/tag143.xml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tags" Target="../tags/tag142.xml"/><Relationship Id="rId27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18" Type="http://schemas.openxmlformats.org/officeDocument/2006/relationships/tags" Target="../tags/tag162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147.xml"/><Relationship Id="rId21" Type="http://schemas.openxmlformats.org/officeDocument/2006/relationships/tags" Target="../tags/tag165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20" Type="http://schemas.openxmlformats.org/officeDocument/2006/relationships/tags" Target="../tags/tag164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24" Type="http://schemas.openxmlformats.org/officeDocument/2006/relationships/tags" Target="../tags/tag168.xml"/><Relationship Id="rId5" Type="http://schemas.openxmlformats.org/officeDocument/2006/relationships/tags" Target="../tags/tag149.xml"/><Relationship Id="rId15" Type="http://schemas.openxmlformats.org/officeDocument/2006/relationships/tags" Target="../tags/tag159.xml"/><Relationship Id="rId23" Type="http://schemas.openxmlformats.org/officeDocument/2006/relationships/tags" Target="../tags/tag167.xml"/><Relationship Id="rId10" Type="http://schemas.openxmlformats.org/officeDocument/2006/relationships/tags" Target="../tags/tag154.xml"/><Relationship Id="rId19" Type="http://schemas.openxmlformats.org/officeDocument/2006/relationships/tags" Target="../tags/tag163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Relationship Id="rId22" Type="http://schemas.openxmlformats.org/officeDocument/2006/relationships/tags" Target="../tags/tag166.xml"/><Relationship Id="rId27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171.xml"/><Relationship Id="rId21" Type="http://schemas.openxmlformats.org/officeDocument/2006/relationships/tags" Target="../tags/tag189.xml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notesSlide" Target="../notesSlides/notesSlide11.xml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216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tags" Target="../tags/tag234.xml"/><Relationship Id="rId26" Type="http://schemas.openxmlformats.org/officeDocument/2006/relationships/notesSlide" Target="../notesSlides/notesSlide12.xml"/><Relationship Id="rId3" Type="http://schemas.openxmlformats.org/officeDocument/2006/relationships/tags" Target="../tags/tag219.xml"/><Relationship Id="rId21" Type="http://schemas.openxmlformats.org/officeDocument/2006/relationships/tags" Target="../tags/tag237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tags" Target="../tags/tag23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6" Type="http://schemas.openxmlformats.org/officeDocument/2006/relationships/tags" Target="../tags/tag232.xml"/><Relationship Id="rId20" Type="http://schemas.openxmlformats.org/officeDocument/2006/relationships/tags" Target="../tags/tag236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tags" Target="../tags/tag240.xml"/><Relationship Id="rId5" Type="http://schemas.openxmlformats.org/officeDocument/2006/relationships/tags" Target="../tags/tag221.xml"/><Relationship Id="rId15" Type="http://schemas.openxmlformats.org/officeDocument/2006/relationships/tags" Target="../tags/tag231.xml"/><Relationship Id="rId23" Type="http://schemas.openxmlformats.org/officeDocument/2006/relationships/tags" Target="../tags/tag239.xml"/><Relationship Id="rId10" Type="http://schemas.openxmlformats.org/officeDocument/2006/relationships/tags" Target="../tags/tag226.xml"/><Relationship Id="rId19" Type="http://schemas.openxmlformats.org/officeDocument/2006/relationships/tags" Target="../tags/tag235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tags" Target="../tags/tag230.xml"/><Relationship Id="rId22" Type="http://schemas.openxmlformats.org/officeDocument/2006/relationships/tags" Target="../tags/tag238.xml"/><Relationship Id="rId27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26" Type="http://schemas.openxmlformats.org/officeDocument/2006/relationships/notesSlide" Target="../notesSlides/notesSlide13.xml"/><Relationship Id="rId3" Type="http://schemas.openxmlformats.org/officeDocument/2006/relationships/tags" Target="../tags/tag243.xml"/><Relationship Id="rId21" Type="http://schemas.openxmlformats.org/officeDocument/2006/relationships/tags" Target="../tags/tag261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0" Type="http://schemas.openxmlformats.org/officeDocument/2006/relationships/tags" Target="../tags/tag260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24" Type="http://schemas.openxmlformats.org/officeDocument/2006/relationships/tags" Target="../tags/tag264.xml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tags" Target="../tags/tag263.xml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tags" Target="../tags/tag262.xml"/><Relationship Id="rId27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ti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tags" Target="../tags/tag282.xml"/><Relationship Id="rId26" Type="http://schemas.openxmlformats.org/officeDocument/2006/relationships/notesSlide" Target="../notesSlides/notesSlide14.xml"/><Relationship Id="rId3" Type="http://schemas.openxmlformats.org/officeDocument/2006/relationships/tags" Target="../tags/tag267.xml"/><Relationship Id="rId21" Type="http://schemas.openxmlformats.org/officeDocument/2006/relationships/tags" Target="../tags/tag285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0" Type="http://schemas.openxmlformats.org/officeDocument/2006/relationships/tags" Target="../tags/tag284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24" Type="http://schemas.openxmlformats.org/officeDocument/2006/relationships/tags" Target="../tags/tag288.xml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23" Type="http://schemas.openxmlformats.org/officeDocument/2006/relationships/tags" Target="../tags/tag287.xml"/><Relationship Id="rId10" Type="http://schemas.openxmlformats.org/officeDocument/2006/relationships/tags" Target="../tags/tag274.xml"/><Relationship Id="rId19" Type="http://schemas.openxmlformats.org/officeDocument/2006/relationships/tags" Target="../tags/tag283.xml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Relationship Id="rId22" Type="http://schemas.openxmlformats.org/officeDocument/2006/relationships/tags" Target="../tags/tag286.xml"/><Relationship Id="rId27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tags" Target="../tags/tag301.xml"/><Relationship Id="rId18" Type="http://schemas.openxmlformats.org/officeDocument/2006/relationships/tags" Target="../tags/tag306.xml"/><Relationship Id="rId26" Type="http://schemas.openxmlformats.org/officeDocument/2006/relationships/notesSlide" Target="../notesSlides/notesSlide15.xml"/><Relationship Id="rId3" Type="http://schemas.openxmlformats.org/officeDocument/2006/relationships/tags" Target="../tags/tag291.xml"/><Relationship Id="rId21" Type="http://schemas.openxmlformats.org/officeDocument/2006/relationships/tags" Target="../tags/tag309.xml"/><Relationship Id="rId7" Type="http://schemas.openxmlformats.org/officeDocument/2006/relationships/tags" Target="../tags/tag295.xml"/><Relationship Id="rId12" Type="http://schemas.openxmlformats.org/officeDocument/2006/relationships/tags" Target="../tags/tag300.xml"/><Relationship Id="rId17" Type="http://schemas.openxmlformats.org/officeDocument/2006/relationships/tags" Target="../tags/tag30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90.xml"/><Relationship Id="rId16" Type="http://schemas.openxmlformats.org/officeDocument/2006/relationships/tags" Target="../tags/tag304.xml"/><Relationship Id="rId20" Type="http://schemas.openxmlformats.org/officeDocument/2006/relationships/tags" Target="../tags/tag308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24" Type="http://schemas.openxmlformats.org/officeDocument/2006/relationships/tags" Target="../tags/tag312.xml"/><Relationship Id="rId5" Type="http://schemas.openxmlformats.org/officeDocument/2006/relationships/tags" Target="../tags/tag293.xml"/><Relationship Id="rId15" Type="http://schemas.openxmlformats.org/officeDocument/2006/relationships/tags" Target="../tags/tag303.xml"/><Relationship Id="rId23" Type="http://schemas.openxmlformats.org/officeDocument/2006/relationships/tags" Target="../tags/tag311.xml"/><Relationship Id="rId10" Type="http://schemas.openxmlformats.org/officeDocument/2006/relationships/tags" Target="../tags/tag298.xml"/><Relationship Id="rId19" Type="http://schemas.openxmlformats.org/officeDocument/2006/relationships/tags" Target="../tags/tag307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tags" Target="../tags/tag302.xml"/><Relationship Id="rId22" Type="http://schemas.openxmlformats.org/officeDocument/2006/relationships/tags" Target="../tags/tag310.xml"/><Relationship Id="rId27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notesSlide" Target="../notesSlides/notesSlide16.xml"/><Relationship Id="rId3" Type="http://schemas.openxmlformats.org/officeDocument/2006/relationships/tags" Target="../tags/tag315.xml"/><Relationship Id="rId21" Type="http://schemas.openxmlformats.org/officeDocument/2006/relationships/tags" Target="../tags/tag333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tags" Target="../tags/tag332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tags" Target="../tags/tag349.xml"/><Relationship Id="rId18" Type="http://schemas.openxmlformats.org/officeDocument/2006/relationships/tags" Target="../tags/tag354.xml"/><Relationship Id="rId26" Type="http://schemas.openxmlformats.org/officeDocument/2006/relationships/notesSlide" Target="../notesSlides/notesSlide17.xml"/><Relationship Id="rId3" Type="http://schemas.openxmlformats.org/officeDocument/2006/relationships/tags" Target="../tags/tag339.xml"/><Relationship Id="rId21" Type="http://schemas.openxmlformats.org/officeDocument/2006/relationships/tags" Target="../tags/tag357.xml"/><Relationship Id="rId7" Type="http://schemas.openxmlformats.org/officeDocument/2006/relationships/tags" Target="../tags/tag343.xml"/><Relationship Id="rId12" Type="http://schemas.openxmlformats.org/officeDocument/2006/relationships/tags" Target="../tags/tag348.xml"/><Relationship Id="rId17" Type="http://schemas.openxmlformats.org/officeDocument/2006/relationships/tags" Target="../tags/tag35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38.xml"/><Relationship Id="rId16" Type="http://schemas.openxmlformats.org/officeDocument/2006/relationships/tags" Target="../tags/tag352.xml"/><Relationship Id="rId20" Type="http://schemas.openxmlformats.org/officeDocument/2006/relationships/tags" Target="../tags/tag356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24" Type="http://schemas.openxmlformats.org/officeDocument/2006/relationships/tags" Target="../tags/tag360.xml"/><Relationship Id="rId5" Type="http://schemas.openxmlformats.org/officeDocument/2006/relationships/tags" Target="../tags/tag341.xml"/><Relationship Id="rId15" Type="http://schemas.openxmlformats.org/officeDocument/2006/relationships/tags" Target="../tags/tag351.xml"/><Relationship Id="rId23" Type="http://schemas.openxmlformats.org/officeDocument/2006/relationships/tags" Target="../tags/tag359.xml"/><Relationship Id="rId10" Type="http://schemas.openxmlformats.org/officeDocument/2006/relationships/tags" Target="../tags/tag346.xml"/><Relationship Id="rId19" Type="http://schemas.openxmlformats.org/officeDocument/2006/relationships/tags" Target="../tags/tag355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tags" Target="../tags/tag350.xml"/><Relationship Id="rId22" Type="http://schemas.openxmlformats.org/officeDocument/2006/relationships/tags" Target="../tags/tag358.xml"/><Relationship Id="rId27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26" Type="http://schemas.openxmlformats.org/officeDocument/2006/relationships/notesSlide" Target="../notesSlides/notesSlide18.xml"/><Relationship Id="rId3" Type="http://schemas.openxmlformats.org/officeDocument/2006/relationships/tags" Target="../tags/tag363.xml"/><Relationship Id="rId21" Type="http://schemas.openxmlformats.org/officeDocument/2006/relationships/tags" Target="../tags/tag381.xml"/><Relationship Id="rId7" Type="http://schemas.openxmlformats.org/officeDocument/2006/relationships/tags" Target="../tags/tag367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tags" Target="../tags/tag380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24" Type="http://schemas.openxmlformats.org/officeDocument/2006/relationships/tags" Target="../tags/tag384.xml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23" Type="http://schemas.openxmlformats.org/officeDocument/2006/relationships/tags" Target="../tags/tag383.xml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Relationship Id="rId22" Type="http://schemas.openxmlformats.org/officeDocument/2006/relationships/tags" Target="../tags/tag382.xml"/><Relationship Id="rId27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tags" Target="../tags/tag397.xml"/><Relationship Id="rId18" Type="http://schemas.openxmlformats.org/officeDocument/2006/relationships/tags" Target="../tags/tag402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387.xml"/><Relationship Id="rId21" Type="http://schemas.openxmlformats.org/officeDocument/2006/relationships/tags" Target="../tags/tag405.xml"/><Relationship Id="rId7" Type="http://schemas.openxmlformats.org/officeDocument/2006/relationships/tags" Target="../tags/tag391.xml"/><Relationship Id="rId12" Type="http://schemas.openxmlformats.org/officeDocument/2006/relationships/tags" Target="../tags/tag396.xml"/><Relationship Id="rId17" Type="http://schemas.openxmlformats.org/officeDocument/2006/relationships/tags" Target="../tags/tag401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86.xml"/><Relationship Id="rId16" Type="http://schemas.openxmlformats.org/officeDocument/2006/relationships/tags" Target="../tags/tag400.xml"/><Relationship Id="rId20" Type="http://schemas.openxmlformats.org/officeDocument/2006/relationships/tags" Target="../tags/tag404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24" Type="http://schemas.openxmlformats.org/officeDocument/2006/relationships/tags" Target="../tags/tag408.xml"/><Relationship Id="rId5" Type="http://schemas.openxmlformats.org/officeDocument/2006/relationships/tags" Target="../tags/tag389.xml"/><Relationship Id="rId15" Type="http://schemas.openxmlformats.org/officeDocument/2006/relationships/tags" Target="../tags/tag399.xml"/><Relationship Id="rId23" Type="http://schemas.openxmlformats.org/officeDocument/2006/relationships/tags" Target="../tags/tag407.xml"/><Relationship Id="rId10" Type="http://schemas.openxmlformats.org/officeDocument/2006/relationships/tags" Target="../tags/tag394.xml"/><Relationship Id="rId19" Type="http://schemas.openxmlformats.org/officeDocument/2006/relationships/tags" Target="../tags/tag403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tags" Target="../tags/tag398.xml"/><Relationship Id="rId22" Type="http://schemas.openxmlformats.org/officeDocument/2006/relationships/tags" Target="../tags/tag406.xml"/><Relationship Id="rId27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13" Type="http://schemas.openxmlformats.org/officeDocument/2006/relationships/tags" Target="../tags/tag421.xml"/><Relationship Id="rId18" Type="http://schemas.openxmlformats.org/officeDocument/2006/relationships/tags" Target="../tags/tag426.xml"/><Relationship Id="rId26" Type="http://schemas.openxmlformats.org/officeDocument/2006/relationships/notesSlide" Target="../notesSlides/notesSlide20.xml"/><Relationship Id="rId3" Type="http://schemas.openxmlformats.org/officeDocument/2006/relationships/tags" Target="../tags/tag411.xml"/><Relationship Id="rId21" Type="http://schemas.openxmlformats.org/officeDocument/2006/relationships/tags" Target="../tags/tag429.xml"/><Relationship Id="rId7" Type="http://schemas.openxmlformats.org/officeDocument/2006/relationships/tags" Target="../tags/tag415.xml"/><Relationship Id="rId12" Type="http://schemas.openxmlformats.org/officeDocument/2006/relationships/tags" Target="../tags/tag420.xml"/><Relationship Id="rId17" Type="http://schemas.openxmlformats.org/officeDocument/2006/relationships/tags" Target="../tags/tag42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410.xml"/><Relationship Id="rId16" Type="http://schemas.openxmlformats.org/officeDocument/2006/relationships/tags" Target="../tags/tag424.xml"/><Relationship Id="rId20" Type="http://schemas.openxmlformats.org/officeDocument/2006/relationships/tags" Target="../tags/tag428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tags" Target="../tags/tag419.xml"/><Relationship Id="rId24" Type="http://schemas.openxmlformats.org/officeDocument/2006/relationships/tags" Target="../tags/tag432.xml"/><Relationship Id="rId5" Type="http://schemas.openxmlformats.org/officeDocument/2006/relationships/tags" Target="../tags/tag413.xml"/><Relationship Id="rId15" Type="http://schemas.openxmlformats.org/officeDocument/2006/relationships/tags" Target="../tags/tag423.xml"/><Relationship Id="rId23" Type="http://schemas.openxmlformats.org/officeDocument/2006/relationships/tags" Target="../tags/tag431.xml"/><Relationship Id="rId10" Type="http://schemas.openxmlformats.org/officeDocument/2006/relationships/tags" Target="../tags/tag418.xml"/><Relationship Id="rId19" Type="http://schemas.openxmlformats.org/officeDocument/2006/relationships/tags" Target="../tags/tag427.xml"/><Relationship Id="rId4" Type="http://schemas.openxmlformats.org/officeDocument/2006/relationships/tags" Target="../tags/tag412.xml"/><Relationship Id="rId9" Type="http://schemas.openxmlformats.org/officeDocument/2006/relationships/tags" Target="../tags/tag417.xml"/><Relationship Id="rId14" Type="http://schemas.openxmlformats.org/officeDocument/2006/relationships/tags" Target="../tags/tag422.xml"/><Relationship Id="rId22" Type="http://schemas.openxmlformats.org/officeDocument/2006/relationships/tags" Target="../tags/tag430.xml"/><Relationship Id="rId27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tags" Target="../tags/tag445.xml"/><Relationship Id="rId18" Type="http://schemas.openxmlformats.org/officeDocument/2006/relationships/tags" Target="../tags/tag450.xml"/><Relationship Id="rId26" Type="http://schemas.openxmlformats.org/officeDocument/2006/relationships/notesSlide" Target="../notesSlides/notesSlide21.xml"/><Relationship Id="rId3" Type="http://schemas.openxmlformats.org/officeDocument/2006/relationships/tags" Target="../tags/tag435.xml"/><Relationship Id="rId21" Type="http://schemas.openxmlformats.org/officeDocument/2006/relationships/tags" Target="../tags/tag453.xml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tags" Target="../tags/tag44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434.xml"/><Relationship Id="rId16" Type="http://schemas.openxmlformats.org/officeDocument/2006/relationships/tags" Target="../tags/tag448.xml"/><Relationship Id="rId20" Type="http://schemas.openxmlformats.org/officeDocument/2006/relationships/tags" Target="../tags/tag452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24" Type="http://schemas.openxmlformats.org/officeDocument/2006/relationships/tags" Target="../tags/tag456.xml"/><Relationship Id="rId5" Type="http://schemas.openxmlformats.org/officeDocument/2006/relationships/tags" Target="../tags/tag437.xml"/><Relationship Id="rId15" Type="http://schemas.openxmlformats.org/officeDocument/2006/relationships/tags" Target="../tags/tag447.xml"/><Relationship Id="rId23" Type="http://schemas.openxmlformats.org/officeDocument/2006/relationships/tags" Target="../tags/tag455.xml"/><Relationship Id="rId10" Type="http://schemas.openxmlformats.org/officeDocument/2006/relationships/tags" Target="../tags/tag442.xml"/><Relationship Id="rId19" Type="http://schemas.openxmlformats.org/officeDocument/2006/relationships/tags" Target="../tags/tag451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tags" Target="../tags/tag446.xml"/><Relationship Id="rId22" Type="http://schemas.openxmlformats.org/officeDocument/2006/relationships/tags" Target="../tags/tag454.xml"/><Relationship Id="rId27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51.xml"/><Relationship Id="rId21" Type="http://schemas.openxmlformats.org/officeDocument/2006/relationships/tags" Target="../tags/tag69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992" y="2661446"/>
            <a:ext cx="7587008" cy="2784307"/>
          </a:xfrm>
        </p:spPr>
        <p:txBody>
          <a:bodyPr/>
          <a:lstStyle/>
          <a:p>
            <a:r>
              <a:rPr lang="es-MX" sz="3200" dirty="0"/>
              <a:t>Matriz de Riesgos de Cumplimiento</a:t>
            </a:r>
            <a:br>
              <a:rPr lang="es-MX" sz="3200" dirty="0"/>
            </a:br>
            <a:br>
              <a:rPr lang="es-MX" sz="3200" dirty="0"/>
            </a:br>
            <a:br>
              <a:rPr lang="es-MX" sz="3200" dirty="0"/>
            </a:br>
            <a:br>
              <a:rPr lang="es-MX" sz="3200" dirty="0"/>
            </a:br>
            <a:br>
              <a:rPr lang="es-MX" sz="3200" dirty="0"/>
            </a:br>
            <a:r>
              <a:rPr lang="es-MX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*Versión aprobada Comité Ética y Cumplimiento sesión 22 diciembre 2021</a:t>
            </a:r>
            <a:endParaRPr lang="es-CO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29208" y="1124746"/>
            <a:ext cx="2305049" cy="1536700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06710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562668" y="212732"/>
            <a:ext cx="6848539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Alteración de datos de medición.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58221" y="1098378"/>
            <a:ext cx="10671895" cy="4078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100" b="1" i="1" kern="0" dirty="0">
                <a:solidFill>
                  <a:srgbClr val="1F497D"/>
                </a:solidFill>
              </a:rPr>
              <a:t>Manipulación de variables operativas y de calidad de gas (presión, flujo, temperatura, poderes caloríficos) en la actividad de calibración o en la descarga del archivo plano al final de cada mes con el fin de obtener un beneficio propio o de un tercero.</a:t>
            </a:r>
            <a:endParaRPr lang="es-CO" sz="11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092067"/>
              </p:ext>
            </p:extLst>
          </p:nvPr>
        </p:nvGraphicFramePr>
        <p:xfrm>
          <a:off x="366604" y="1791530"/>
          <a:ext cx="6534264" cy="1752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822699">
                <a:tc>
                  <a:txBody>
                    <a:bodyPr/>
                    <a:lstStyle/>
                    <a:p>
                      <a:pPr algn="just"/>
                      <a:r>
                        <a:rPr lang="es-MX" sz="1100" dirty="0"/>
                        <a:t>1. Interés personal o de un tercero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MX" sz="1100" dirty="0"/>
                        <a:t> Pérdidas económicas.</a:t>
                      </a:r>
                    </a:p>
                    <a:p>
                      <a:pPr marL="228600" indent="-228600" algn="just">
                        <a:buAutoNum type="arabicPeriod"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es-MX" sz="1100" dirty="0"/>
                        <a:t>Implementación de software flowcal para el manejo de balance y mediciones volumétricas. (archivo cifrado de medición que no puede ser alterado)</a:t>
                      </a: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es-MX" sz="1100" dirty="0"/>
                        <a:t>Campañas de sensibilización en ética y transparencia.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3. Cálculos manuales para asignación de la energía.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251070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7822172" y="201906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9837099" y="4891828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557062" y="489550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659025" y="488484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375104" y="489851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029162" y="1554347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184968" y="3193922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8323506" y="4154692"/>
            <a:ext cx="151" cy="322218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8197707" y="390279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4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20884" y="381238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11322" y="351337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30446" y="381238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D5E7E851-540B-408D-A070-D6953EF6FD8D}"/>
              </a:ext>
            </a:extLst>
          </p:cNvPr>
          <p:cNvSpPr/>
          <p:nvPr/>
        </p:nvSpPr>
        <p:spPr>
          <a:xfrm>
            <a:off x="8197556" y="389371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4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146230" y="3786753"/>
          <a:ext cx="5472520" cy="123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260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736260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191656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919230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Operaciones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Área de Medición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Área de SCADA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Superintendentes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8197556" y="4476910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4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408D1AFC-9D3E-43B2-BEF8-53008E3E34E4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R4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83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541308" y="406764"/>
            <a:ext cx="11109383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Uso indebido de activos de la compañía para actividades no 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propias de la labor. 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567162" y="1118713"/>
            <a:ext cx="8418235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Utilización intencional de los activos de la compañía para actividades no autorizadas,  en beneficio propio o de terceros. 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21713"/>
              </p:ext>
            </p:extLst>
          </p:nvPr>
        </p:nvGraphicFramePr>
        <p:xfrm>
          <a:off x="567162" y="1606749"/>
          <a:ext cx="6534264" cy="22677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32458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65999">
                <a:tc>
                  <a:txBody>
                    <a:bodyPr/>
                    <a:lstStyle/>
                    <a:p>
                      <a:r>
                        <a:rPr lang="es-MX" sz="1200" dirty="0"/>
                        <a:t>1. Interés personal o de un tercero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operativa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a la imagen y reputación.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Control de entrada y salida de activos en bodegas y centros operacionales. (administrador de Bodega, almacenista y Seguridad Física)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376853">
                <a:tc rowSpan="2">
                  <a:txBody>
                    <a:bodyPr/>
                    <a:lstStyle/>
                    <a:p>
                      <a:r>
                        <a:rPr lang="es-MX" sz="1200" dirty="0"/>
                        <a:t>2. Presión indebida de superiores o terceros. </a:t>
                      </a:r>
                    </a:p>
                    <a:p>
                      <a:endParaRPr lang="es-MX" sz="1200" dirty="0"/>
                    </a:p>
                    <a:p>
                      <a:r>
                        <a:rPr lang="es-MX" sz="1200" dirty="0"/>
                        <a:t>3. Usencia de control en el registro de materiales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69321"/>
                  </a:ext>
                </a:extLst>
              </a:tr>
              <a:tr h="7544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2.   Campañas de sensibilización en ética y transparencia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855765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033292" y="1912303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048219" y="4785070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768182" y="4788743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870145" y="4778087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586224" y="4791753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240282" y="1447589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396088" y="3087164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9637016" y="3050482"/>
            <a:ext cx="4333" cy="326858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9515399" y="279858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5</a:t>
            </a: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23060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13498" y="213712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32622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69793AF1-1688-4C0B-887D-A317C8F1BF41}"/>
              </a:ext>
            </a:extLst>
          </p:cNvPr>
          <p:cNvSpPr/>
          <p:nvPr/>
        </p:nvSpPr>
        <p:spPr>
          <a:xfrm>
            <a:off x="9511066" y="281318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5</a:t>
            </a:r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123471" y="4161879"/>
          <a:ext cx="547252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260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736260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191656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919230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Económica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Servicios Administrativos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Gestión y Control administrativa de la Vicepresidencia de Operaciones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Superintendentes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511066" y="3377340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5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C987A3FA-A837-40E2-A90F-E0FCFE39B95F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R5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0039 0.081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76166" y="278758"/>
            <a:ext cx="11572718" cy="7684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2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Operación de estaciones de transferencia de custodia sin el </a:t>
            </a:r>
          </a:p>
          <a:p>
            <a:pPr algn="l"/>
            <a:r>
              <a:rPr lang="es-MX" altLang="es-CO" sz="22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Cumplimiento de los requisitos regulatorios y normativos para beneficio propio o de un tercero</a:t>
            </a:r>
            <a:endParaRPr lang="es-CO" altLang="es-CO" sz="22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07953"/>
              </p:ext>
            </p:extLst>
          </p:nvPr>
        </p:nvGraphicFramePr>
        <p:xfrm>
          <a:off x="667364" y="1876161"/>
          <a:ext cx="6534264" cy="2456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178088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32458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942852">
                <a:tc rowSpan="2">
                  <a:txBody>
                    <a:bodyPr/>
                    <a:lstStyle/>
                    <a:p>
                      <a:r>
                        <a:rPr lang="es-MX" sz="1200" dirty="0"/>
                        <a:t>1. Interés personal o de un tercero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Hallazgos fiscales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de la operación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Imagen y reputación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Incluir dentro del PDT la actividad de inspección del cumplimiento normativo de estaciones de terceros.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7544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s-MX" sz="1200" dirty="0"/>
                        <a:t>2. Desarrollo del procedimiento para la inspección general de puntos de entrada y salida. (Consolidación de Mantenimiento, Operación, Comercial)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85576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9837098" y="4616801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557061" y="4620474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659024" y="4609818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375103" y="4623484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>
            <a:off x="10531735" y="3320422"/>
            <a:ext cx="0" cy="369817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420852" y="3068577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405785" y="3690239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405785" y="306852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23060" y="342089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13498" y="312188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32622" y="342089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334864" y="4644866"/>
          <a:ext cx="5472520" cy="100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260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736260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40096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689611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Económica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Centro de Conocimiento Técnico y Experiencia.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Operaciones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Rectangle 12">
            <a:extLst>
              <a:ext uri="{FF2B5EF4-FFF2-40B4-BE49-F238E27FC236}">
                <a16:creationId xmlns:a16="http://schemas.microsoft.com/office/drawing/2014/main" id="{000E3702-83C6-436C-90C6-0DFF947BCCA7}"/>
              </a:ext>
            </a:extLst>
          </p:cNvPr>
          <p:cNvSpPr/>
          <p:nvPr/>
        </p:nvSpPr>
        <p:spPr>
          <a:xfrm>
            <a:off x="579989" y="1259273"/>
            <a:ext cx="10753079" cy="5001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altLang="es-CO" sz="1400" b="1" dirty="0">
                <a:solidFill>
                  <a:srgbClr val="1C77BC"/>
                </a:solidFill>
                <a:ea typeface="Fira Sans" panose="020B0403050000020004" pitchFamily="34" charset="0"/>
              </a:rPr>
              <a:t>Realizar manipulación técnica del equipo o no reportar as debilidades de las  estaciones de transferencia de custodia con el animo de obtener un beneficio propio o de un tercero.</a:t>
            </a:r>
            <a:r>
              <a:rPr lang="es-MX" sz="1300" b="1" i="1" kern="0" dirty="0">
                <a:solidFill>
                  <a:srgbClr val="1F497D"/>
                </a:solidFill>
              </a:rPr>
              <a:t> 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pic>
        <p:nvPicPr>
          <p:cNvPr id="45" name="Imagen 26">
            <a:extLst>
              <a:ext uri="{FF2B5EF4-FFF2-40B4-BE49-F238E27FC236}">
                <a16:creationId xmlns:a16="http://schemas.microsoft.com/office/drawing/2014/main" id="{CC052DED-9F70-4836-95FE-8DA528E97E5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5990" y="-1356414"/>
            <a:ext cx="835851" cy="3526571"/>
          </a:xfrm>
          <a:prstGeom prst="rect">
            <a:avLst/>
          </a:prstGeom>
        </p:spPr>
      </p:pic>
      <p:sp>
        <p:nvSpPr>
          <p:cNvPr id="46" name="77 CuadroTexto">
            <a:extLst>
              <a:ext uri="{FF2B5EF4-FFF2-40B4-BE49-F238E27FC236}">
                <a16:creationId xmlns:a16="http://schemas.microsoft.com/office/drawing/2014/main" id="{C5F4CDB9-161C-42AB-BA59-800C5DAEA64E}"/>
              </a:ext>
            </a:extLst>
          </p:cNvPr>
          <p:cNvSpPr txBox="1"/>
          <p:nvPr/>
        </p:nvSpPr>
        <p:spPr>
          <a:xfrm>
            <a:off x="9863932" y="4619811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id="{747C2103-285D-4102-B878-1F41E7EA82BA}"/>
              </a:ext>
            </a:extLst>
          </p:cNvPr>
          <p:cNvSpPr/>
          <p:nvPr/>
        </p:nvSpPr>
        <p:spPr>
          <a:xfrm>
            <a:off x="9583895" y="4623484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8" name="111 Conector recto de flecha">
            <a:extLst>
              <a:ext uri="{FF2B5EF4-FFF2-40B4-BE49-F238E27FC236}">
                <a16:creationId xmlns:a16="http://schemas.microsoft.com/office/drawing/2014/main" id="{0AF77C5A-C931-40B9-9D91-C4E302C35EE6}"/>
              </a:ext>
            </a:extLst>
          </p:cNvPr>
          <p:cNvCxnSpPr>
            <a:cxnSpLocks/>
            <a:stCxn id="50" idx="4"/>
            <a:endCxn id="49" idx="0"/>
          </p:cNvCxnSpPr>
          <p:nvPr/>
        </p:nvCxnSpPr>
        <p:spPr>
          <a:xfrm>
            <a:off x="10558569" y="3323432"/>
            <a:ext cx="0" cy="369817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49" name="Oval 77">
            <a:extLst>
              <a:ext uri="{FF2B5EF4-FFF2-40B4-BE49-F238E27FC236}">
                <a16:creationId xmlns:a16="http://schemas.microsoft.com/office/drawing/2014/main" id="{5089C904-6D1E-4E80-9233-E9EE0745D323}"/>
              </a:ext>
            </a:extLst>
          </p:cNvPr>
          <p:cNvSpPr/>
          <p:nvPr/>
        </p:nvSpPr>
        <p:spPr>
          <a:xfrm>
            <a:off x="10432619" y="3693249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50" name="Oval 48">
            <a:extLst>
              <a:ext uri="{FF2B5EF4-FFF2-40B4-BE49-F238E27FC236}">
                <a16:creationId xmlns:a16="http://schemas.microsoft.com/office/drawing/2014/main" id="{3287868A-B859-45E2-B4AC-52B0288A8950}"/>
              </a:ext>
            </a:extLst>
          </p:cNvPr>
          <p:cNvSpPr/>
          <p:nvPr/>
        </p:nvSpPr>
        <p:spPr>
          <a:xfrm>
            <a:off x="10432619" y="307153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51" name="79 Tabla">
            <a:extLst>
              <a:ext uri="{FF2B5EF4-FFF2-40B4-BE49-F238E27FC236}">
                <a16:creationId xmlns:a16="http://schemas.microsoft.com/office/drawing/2014/main" id="{F0290EB8-ED3B-4A59-AEC8-70EAED3647D3}"/>
              </a:ext>
            </a:extLst>
          </p:cNvPr>
          <p:cNvGraphicFramePr>
            <a:graphicFrameLocks noGrp="1"/>
          </p:cNvGraphicFramePr>
          <p:nvPr/>
        </p:nvGraphicFramePr>
        <p:xfrm>
          <a:off x="8404210" y="244375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" name="77 CuadroTexto">
            <a:extLst>
              <a:ext uri="{FF2B5EF4-FFF2-40B4-BE49-F238E27FC236}">
                <a16:creationId xmlns:a16="http://schemas.microsoft.com/office/drawing/2014/main" id="{5CB7B572-7B2D-4DC3-88CF-BAC585493A86}"/>
              </a:ext>
            </a:extLst>
          </p:cNvPr>
          <p:cNvSpPr txBox="1"/>
          <p:nvPr/>
        </p:nvSpPr>
        <p:spPr>
          <a:xfrm>
            <a:off x="9241063" y="530953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53" name="Oval 16">
            <a:extLst>
              <a:ext uri="{FF2B5EF4-FFF2-40B4-BE49-F238E27FC236}">
                <a16:creationId xmlns:a16="http://schemas.microsoft.com/office/drawing/2014/main" id="{4FFCEBF8-B282-4642-813D-9A7059BACAEF}"/>
              </a:ext>
            </a:extLst>
          </p:cNvPr>
          <p:cNvSpPr/>
          <p:nvPr/>
        </p:nvSpPr>
        <p:spPr>
          <a:xfrm>
            <a:off x="8957142" y="532320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4" name="Group 64">
            <a:extLst>
              <a:ext uri="{FF2B5EF4-FFF2-40B4-BE49-F238E27FC236}">
                <a16:creationId xmlns:a16="http://schemas.microsoft.com/office/drawing/2014/main" id="{F59F00B1-FADF-4FD9-B8F2-B265AD3FE09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611200" y="1979037"/>
            <a:ext cx="2828247" cy="428005"/>
            <a:chOff x="5027777" y="356268"/>
            <a:chExt cx="3499014" cy="428005"/>
          </a:xfrm>
        </p:grpSpPr>
        <p:sp>
          <p:nvSpPr>
            <p:cNvPr id="55" name="Round Same Side Corner Rectangle 65">
              <a:extLst>
                <a:ext uri="{FF2B5EF4-FFF2-40B4-BE49-F238E27FC236}">
                  <a16:creationId xmlns:a16="http://schemas.microsoft.com/office/drawing/2014/main" id="{669BC388-9B59-4065-959A-5C36F644840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25 CuadroTexto">
              <a:extLst>
                <a:ext uri="{FF2B5EF4-FFF2-40B4-BE49-F238E27FC236}">
                  <a16:creationId xmlns:a16="http://schemas.microsoft.com/office/drawing/2014/main" id="{639C1C04-FF45-404A-9D85-26D3221E9C6C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57" name="Round Same Side Corner Rectangle 67">
              <a:extLst>
                <a:ext uri="{FF2B5EF4-FFF2-40B4-BE49-F238E27FC236}">
                  <a16:creationId xmlns:a16="http://schemas.microsoft.com/office/drawing/2014/main" id="{A0B0D1C1-8213-4542-98BE-7897B291351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25 CuadroTexto">
              <a:extLst>
                <a:ext uri="{FF2B5EF4-FFF2-40B4-BE49-F238E27FC236}">
                  <a16:creationId xmlns:a16="http://schemas.microsoft.com/office/drawing/2014/main" id="{0909680F-876B-47D6-9717-F1BF0BFCC757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59" name="Round Same Side Corner Rectangle 78">
              <a:extLst>
                <a:ext uri="{FF2B5EF4-FFF2-40B4-BE49-F238E27FC236}">
                  <a16:creationId xmlns:a16="http://schemas.microsoft.com/office/drawing/2014/main" id="{8FAF7114-6394-4114-A042-1110D7A0611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25 CuadroTexto">
              <a:extLst>
                <a:ext uri="{FF2B5EF4-FFF2-40B4-BE49-F238E27FC236}">
                  <a16:creationId xmlns:a16="http://schemas.microsoft.com/office/drawing/2014/main" id="{E6DE9A39-BE56-47E9-AA57-F5EA61753C07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61" name="Round Same Side Corner Rectangle 80">
              <a:extLst>
                <a:ext uri="{FF2B5EF4-FFF2-40B4-BE49-F238E27FC236}">
                  <a16:creationId xmlns:a16="http://schemas.microsoft.com/office/drawing/2014/main" id="{2BD56B07-2342-441F-8BAF-B5774A0EE10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25 CuadroTexto">
              <a:extLst>
                <a:ext uri="{FF2B5EF4-FFF2-40B4-BE49-F238E27FC236}">
                  <a16:creationId xmlns:a16="http://schemas.microsoft.com/office/drawing/2014/main" id="{7818CA88-54A4-406E-9761-F9FAB03DB2B6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63" name="Round Same Side Corner Rectangle 82">
              <a:extLst>
                <a:ext uri="{FF2B5EF4-FFF2-40B4-BE49-F238E27FC236}">
                  <a16:creationId xmlns:a16="http://schemas.microsoft.com/office/drawing/2014/main" id="{0798B2BF-988A-458A-86FF-3A78C768775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25 CuadroTexto">
              <a:extLst>
                <a:ext uri="{FF2B5EF4-FFF2-40B4-BE49-F238E27FC236}">
                  <a16:creationId xmlns:a16="http://schemas.microsoft.com/office/drawing/2014/main" id="{588A9CBD-1147-4A57-8317-D8B2515F77E0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65" name="Rectangle 96">
              <a:extLst>
                <a:ext uri="{FF2B5EF4-FFF2-40B4-BE49-F238E27FC236}">
                  <a16:creationId xmlns:a16="http://schemas.microsoft.com/office/drawing/2014/main" id="{6D1E5D56-54DE-47BB-99D9-2B02998D74C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" name="Group 97">
            <a:extLst>
              <a:ext uri="{FF2B5EF4-FFF2-40B4-BE49-F238E27FC236}">
                <a16:creationId xmlns:a16="http://schemas.microsoft.com/office/drawing/2014/main" id="{20840C67-CEB1-4D83-9828-F1551495AA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767006" y="3618612"/>
            <a:ext cx="2800340" cy="556755"/>
            <a:chOff x="1691680" y="384482"/>
            <a:chExt cx="3425890" cy="457183"/>
          </a:xfrm>
        </p:grpSpPr>
        <p:sp>
          <p:nvSpPr>
            <p:cNvPr id="67" name="Round Same Side Corner Rectangle 98">
              <a:extLst>
                <a:ext uri="{FF2B5EF4-FFF2-40B4-BE49-F238E27FC236}">
                  <a16:creationId xmlns:a16="http://schemas.microsoft.com/office/drawing/2014/main" id="{041B7345-6847-41EB-A7B3-1C75F37AA46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25 CuadroTexto">
              <a:extLst>
                <a:ext uri="{FF2B5EF4-FFF2-40B4-BE49-F238E27FC236}">
                  <a16:creationId xmlns:a16="http://schemas.microsoft.com/office/drawing/2014/main" id="{6DBBA028-00E6-4931-B6F4-F204F2770009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69" name="Round Same Side Corner Rectangle 100">
              <a:extLst>
                <a:ext uri="{FF2B5EF4-FFF2-40B4-BE49-F238E27FC236}">
                  <a16:creationId xmlns:a16="http://schemas.microsoft.com/office/drawing/2014/main" id="{46447B2A-41C3-4777-97EF-2D55FCFAEB8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25 CuadroTexto">
              <a:extLst>
                <a:ext uri="{FF2B5EF4-FFF2-40B4-BE49-F238E27FC236}">
                  <a16:creationId xmlns:a16="http://schemas.microsoft.com/office/drawing/2014/main" id="{88C19C9B-AD9B-4A7F-BB41-882C42466C6C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71" name="Round Same Side Corner Rectangle 102">
              <a:extLst>
                <a:ext uri="{FF2B5EF4-FFF2-40B4-BE49-F238E27FC236}">
                  <a16:creationId xmlns:a16="http://schemas.microsoft.com/office/drawing/2014/main" id="{A6C717C2-66A1-4CB7-94EE-1C347D33346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25 CuadroTexto">
              <a:extLst>
                <a:ext uri="{FF2B5EF4-FFF2-40B4-BE49-F238E27FC236}">
                  <a16:creationId xmlns:a16="http://schemas.microsoft.com/office/drawing/2014/main" id="{336C6ED5-E8E5-49AD-8E2E-C253A3AAB99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73" name="Round Same Side Corner Rectangle 104">
              <a:extLst>
                <a:ext uri="{FF2B5EF4-FFF2-40B4-BE49-F238E27FC236}">
                  <a16:creationId xmlns:a16="http://schemas.microsoft.com/office/drawing/2014/main" id="{57A02728-A465-4A57-A2E2-AA77EF3B37B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25 CuadroTexto">
              <a:extLst>
                <a:ext uri="{FF2B5EF4-FFF2-40B4-BE49-F238E27FC236}">
                  <a16:creationId xmlns:a16="http://schemas.microsoft.com/office/drawing/2014/main" id="{85B9F9D8-E3A5-4F8B-B33C-6347EBD0EC6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75" name="Round Same Side Corner Rectangle 106">
              <a:extLst>
                <a:ext uri="{FF2B5EF4-FFF2-40B4-BE49-F238E27FC236}">
                  <a16:creationId xmlns:a16="http://schemas.microsoft.com/office/drawing/2014/main" id="{C725B057-45DF-4BA3-8FD1-A6F098E46C2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25 CuadroTexto">
              <a:extLst>
                <a:ext uri="{FF2B5EF4-FFF2-40B4-BE49-F238E27FC236}">
                  <a16:creationId xmlns:a16="http://schemas.microsoft.com/office/drawing/2014/main" id="{31D07446-256F-4506-9594-EDAB481105F0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77" name="Rectangle 108">
              <a:extLst>
                <a:ext uri="{FF2B5EF4-FFF2-40B4-BE49-F238E27FC236}">
                  <a16:creationId xmlns:a16="http://schemas.microsoft.com/office/drawing/2014/main" id="{F2C885F3-F04B-457E-B0FB-5C8C639120D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sp>
        <p:nvSpPr>
          <p:cNvPr id="78" name="77 CuadroTexto">
            <a:extLst>
              <a:ext uri="{FF2B5EF4-FFF2-40B4-BE49-F238E27FC236}">
                <a16:creationId xmlns:a16="http://schemas.microsoft.com/office/drawing/2014/main" id="{956601C5-8FA1-49FE-A939-8064BFC48FBE}"/>
              </a:ext>
            </a:extLst>
          </p:cNvPr>
          <p:cNvSpPr txBox="1"/>
          <p:nvPr/>
        </p:nvSpPr>
        <p:spPr>
          <a:xfrm>
            <a:off x="10445971" y="5319528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79" name="Oval 16">
            <a:extLst>
              <a:ext uri="{FF2B5EF4-FFF2-40B4-BE49-F238E27FC236}">
                <a16:creationId xmlns:a16="http://schemas.microsoft.com/office/drawing/2014/main" id="{61B5AC33-9E38-497B-A6D1-62A2CDFE16AB}"/>
              </a:ext>
            </a:extLst>
          </p:cNvPr>
          <p:cNvSpPr/>
          <p:nvPr/>
        </p:nvSpPr>
        <p:spPr>
          <a:xfrm>
            <a:off x="10165934" y="532320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0" name="111 Conector recto de flecha">
            <a:extLst>
              <a:ext uri="{FF2B5EF4-FFF2-40B4-BE49-F238E27FC236}">
                <a16:creationId xmlns:a16="http://schemas.microsoft.com/office/drawing/2014/main" id="{33F56B20-4860-492E-BCC7-5B30BB772DB4}"/>
              </a:ext>
            </a:extLst>
          </p:cNvPr>
          <p:cNvCxnSpPr>
            <a:cxnSpLocks/>
            <a:stCxn id="82" idx="4"/>
            <a:endCxn id="81" idx="0"/>
          </p:cNvCxnSpPr>
          <p:nvPr/>
        </p:nvCxnSpPr>
        <p:spPr>
          <a:xfrm>
            <a:off x="11140608" y="4023149"/>
            <a:ext cx="0" cy="369817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83" name="Oval 48">
            <a:extLst>
              <a:ext uri="{FF2B5EF4-FFF2-40B4-BE49-F238E27FC236}">
                <a16:creationId xmlns:a16="http://schemas.microsoft.com/office/drawing/2014/main" id="{0B1AF62C-93B9-4605-A3CD-2610A1E4DC7E}"/>
              </a:ext>
            </a:extLst>
          </p:cNvPr>
          <p:cNvSpPr/>
          <p:nvPr/>
        </p:nvSpPr>
        <p:spPr>
          <a:xfrm>
            <a:off x="11014658" y="377420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6</a:t>
            </a:r>
          </a:p>
        </p:txBody>
      </p:sp>
      <p:sp>
        <p:nvSpPr>
          <p:cNvPr id="82" name="Oval 48">
            <a:extLst>
              <a:ext uri="{FF2B5EF4-FFF2-40B4-BE49-F238E27FC236}">
                <a16:creationId xmlns:a16="http://schemas.microsoft.com/office/drawing/2014/main" id="{1970C572-FED1-407C-84CE-FE434C918598}"/>
              </a:ext>
            </a:extLst>
          </p:cNvPr>
          <p:cNvSpPr/>
          <p:nvPr/>
        </p:nvSpPr>
        <p:spPr>
          <a:xfrm>
            <a:off x="11014658" y="3771249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6</a:t>
            </a:r>
          </a:p>
        </p:txBody>
      </p:sp>
      <p:sp>
        <p:nvSpPr>
          <p:cNvPr id="81" name="Oval 77">
            <a:extLst>
              <a:ext uri="{FF2B5EF4-FFF2-40B4-BE49-F238E27FC236}">
                <a16:creationId xmlns:a16="http://schemas.microsoft.com/office/drawing/2014/main" id="{EF216DC8-BE0D-43AE-8EB6-7BFC962904AD}"/>
              </a:ext>
            </a:extLst>
          </p:cNvPr>
          <p:cNvSpPr/>
          <p:nvPr/>
        </p:nvSpPr>
        <p:spPr>
          <a:xfrm>
            <a:off x="11014658" y="439296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6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84" name="Título 1">
            <a:extLst>
              <a:ext uri="{FF2B5EF4-FFF2-40B4-BE49-F238E27FC236}">
                <a16:creationId xmlns:a16="http://schemas.microsoft.com/office/drawing/2014/main" id="{DCE1AE47-6019-4B14-869C-25C78C689ED9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R6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1.875E-6 0.09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6">
            <a:extLst>
              <a:ext uri="{FF2B5EF4-FFF2-40B4-BE49-F238E27FC236}">
                <a16:creationId xmlns:a16="http://schemas.microsoft.com/office/drawing/2014/main" id="{73EED8C6-E348-4814-B45D-88F6E3D95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r="1055"/>
          <a:stretch/>
        </p:blipFill>
        <p:spPr>
          <a:xfrm>
            <a:off x="-6875" y="-5549"/>
            <a:ext cx="12198875" cy="688059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" y="-119979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90" y="5988721"/>
            <a:ext cx="1831456" cy="74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20835" r="36592"/>
          <a:stretch/>
        </p:blipFill>
        <p:spPr>
          <a:xfrm flipH="1" flipV="1">
            <a:off x="-6875" y="4388349"/>
            <a:ext cx="2043052" cy="2495217"/>
          </a:xfrm>
          <a:prstGeom prst="rect">
            <a:avLst/>
          </a:prstGeom>
        </p:spPr>
      </p:pic>
      <p:sp>
        <p:nvSpPr>
          <p:cNvPr id="15" name="Elipse 25">
            <a:extLst>
              <a:ext uri="{FF2B5EF4-FFF2-40B4-BE49-F238E27FC236}">
                <a16:creationId xmlns:a16="http://schemas.microsoft.com/office/drawing/2014/main" id="{020E950E-786F-824D-B557-CA1927B2896C}"/>
              </a:ext>
            </a:extLst>
          </p:cNvPr>
          <p:cNvSpPr/>
          <p:nvPr/>
        </p:nvSpPr>
        <p:spPr>
          <a:xfrm>
            <a:off x="7494301" y="2880830"/>
            <a:ext cx="2967218" cy="2854632"/>
          </a:xfrm>
          <a:prstGeom prst="ellipse">
            <a:avLst/>
          </a:prstGeom>
          <a:solidFill>
            <a:srgbClr val="1E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6" name="Elipse 9">
            <a:extLst>
              <a:ext uri="{FF2B5EF4-FFF2-40B4-BE49-F238E27FC236}">
                <a16:creationId xmlns:a16="http://schemas.microsoft.com/office/drawing/2014/main" id="{A21884BD-E348-7447-8F2A-C29F9A821196}"/>
              </a:ext>
            </a:extLst>
          </p:cNvPr>
          <p:cNvSpPr/>
          <p:nvPr/>
        </p:nvSpPr>
        <p:spPr>
          <a:xfrm>
            <a:off x="9529683" y="2580212"/>
            <a:ext cx="931836" cy="892198"/>
          </a:xfrm>
          <a:prstGeom prst="ellipse">
            <a:avLst/>
          </a:prstGeom>
          <a:solidFill>
            <a:srgbClr val="009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7" name="CuadroTexto 19">
            <a:extLst>
              <a:ext uri="{FF2B5EF4-FFF2-40B4-BE49-F238E27FC236}">
                <a16:creationId xmlns:a16="http://schemas.microsoft.com/office/drawing/2014/main" id="{ABA69903-B546-F74F-B854-0B28C05D2B42}"/>
              </a:ext>
            </a:extLst>
          </p:cNvPr>
          <p:cNvSpPr txBox="1"/>
          <p:nvPr/>
        </p:nvSpPr>
        <p:spPr>
          <a:xfrm>
            <a:off x="7691687" y="3515692"/>
            <a:ext cx="276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chemeClr val="bg1"/>
                </a:solidFill>
                <a:latin typeface="Fira Sans ExtraBold" charset="0"/>
                <a:ea typeface="Fira Sans ExtraBold" charset="0"/>
                <a:cs typeface="Fira Sans ExtraBold" charset="0"/>
              </a:rPr>
              <a:t>Procesos</a:t>
            </a:r>
            <a:endParaRPr lang="es-CO" sz="5400" dirty="0">
              <a:solidFill>
                <a:schemeClr val="bg1"/>
              </a:solidFill>
              <a:latin typeface="Fira Sans Light" charset="0"/>
              <a:ea typeface="Fira Sans Light" charset="0"/>
              <a:cs typeface="Fira Sans Light" charset="0"/>
            </a:endParaRPr>
          </a:p>
        </p:txBody>
      </p:sp>
      <p:sp>
        <p:nvSpPr>
          <p:cNvPr id="18" name="Elipse 25">
            <a:extLst>
              <a:ext uri="{FF2B5EF4-FFF2-40B4-BE49-F238E27FC236}">
                <a16:creationId xmlns:a16="http://schemas.microsoft.com/office/drawing/2014/main" id="{020E950E-786F-824D-B557-CA1927B2896C}"/>
              </a:ext>
            </a:extLst>
          </p:cNvPr>
          <p:cNvSpPr/>
          <p:nvPr/>
        </p:nvSpPr>
        <p:spPr>
          <a:xfrm>
            <a:off x="545740" y="403740"/>
            <a:ext cx="540718" cy="520202"/>
          </a:xfrm>
          <a:prstGeom prst="ellipse">
            <a:avLst/>
          </a:prstGeom>
          <a:solidFill>
            <a:srgbClr val="1E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2" name="Rectángulo 22">
            <a:extLst>
              <a:ext uri="{FF2B5EF4-FFF2-40B4-BE49-F238E27FC236}">
                <a16:creationId xmlns:a16="http://schemas.microsoft.com/office/drawing/2014/main" id="{4BD39351-A703-4A36-9912-212A79D3F84F}"/>
              </a:ext>
            </a:extLst>
          </p:cNvPr>
          <p:cNvSpPr/>
          <p:nvPr/>
        </p:nvSpPr>
        <p:spPr>
          <a:xfrm>
            <a:off x="7494301" y="4308146"/>
            <a:ext cx="4710378" cy="97227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>
                <a:solidFill>
                  <a:schemeClr val="bg1"/>
                </a:solidFill>
                <a:latin typeface="Fira Sans ExtraBold" charset="0"/>
              </a:rPr>
              <a:t>Transversales</a:t>
            </a:r>
            <a:endParaRPr lang="es-ES_tradnl" sz="5400" dirty="0">
              <a:solidFill>
                <a:schemeClr val="bg1"/>
              </a:solidFill>
              <a:latin typeface="Fira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42184" y="272882"/>
            <a:ext cx="11424601" cy="8073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Seleccionar y/o mantener relaciones comerciales con 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proveedores y/o contratistas que puedan afectar la reputación de la Compañía. 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28075" y="1243699"/>
            <a:ext cx="10911166" cy="23852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100" b="1" i="1" kern="0" dirty="0">
                <a:solidFill>
                  <a:srgbClr val="1F497D"/>
                </a:solidFill>
              </a:rPr>
              <a:t>Riesgo reputacional por contagio. </a:t>
            </a:r>
            <a:endParaRPr lang="es-CO" sz="11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947649"/>
              </p:ext>
            </p:extLst>
          </p:nvPr>
        </p:nvGraphicFramePr>
        <p:xfrm>
          <a:off x="590050" y="1800504"/>
          <a:ext cx="6534264" cy="33180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4517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8064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41599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Incumplimiento a los procedimientos de contratación.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de la imagen y reputación de la Empresa.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Reprocesos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Económico 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Cumplimiento de los procedimientos de verificación lista  de control en todas las modalidades de contratación / Para contratos con plazo de ejecución superior a un año, los interventores realizarán consulta en listas restrictivas anualmente./ Cuando aplique, Revisión por parte de las Direcciones de Cumplimento y  Asuntos Contractuales de los resultados de las verificaciones en lista de control.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1694451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Ausencia de validación y monitoreo y/o validación incompleta / o errónea en listas  de control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35491"/>
                  </a:ext>
                </a:extLst>
              </a:tr>
              <a:tr h="752699">
                <a:tc>
                  <a:txBody>
                    <a:bodyPr/>
                    <a:lstStyle/>
                    <a:p>
                      <a:r>
                        <a:rPr lang="es-MX" sz="1100" dirty="0"/>
                        <a:t>3. No tener elementos jurídicos  que permitan rechazar una oferta o terminar una relación contractual</a:t>
                      </a:r>
                      <a:endParaRPr lang="es-CO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2. Cláusulas de terminación anticipada de contratos o rechazo de oferta por reportes relacionados con delitos fuentes de LA/FT.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041036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334819" y="201906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254308" y="4926179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74271" y="4929852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54602" y="4926179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70681" y="4939845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41809" y="1554347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97615" y="3193922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11046098" y="2679550"/>
            <a:ext cx="7283" cy="1716228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927431" y="2427650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44" name="Oval 48">
            <a:extLst>
              <a:ext uri="{FF2B5EF4-FFF2-40B4-BE49-F238E27FC236}">
                <a16:creationId xmlns:a16="http://schemas.microsoft.com/office/drawing/2014/main" id="{92A69AFF-E886-459C-BA5F-14B4931B3C7F}"/>
              </a:ext>
            </a:extLst>
          </p:cNvPr>
          <p:cNvSpPr/>
          <p:nvPr/>
        </p:nvSpPr>
        <p:spPr>
          <a:xfrm>
            <a:off x="10927431" y="243530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7360159" y="5356875"/>
          <a:ext cx="4431182" cy="109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72394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 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Asuntos Contractuales.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Abastecimiento.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920148" y="4395778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7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CE479D1C-C813-4719-805B-ED98FFE29713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R7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0.2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78591" y="197107"/>
            <a:ext cx="11666101" cy="8039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0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Recibo a satisfacción y aprobación de pagos de actividades y productos sin su </a:t>
            </a:r>
          </a:p>
          <a:p>
            <a:pPr algn="l"/>
            <a:r>
              <a:rPr lang="es-MX" altLang="es-CO" sz="20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adecuada verificación y/o sin el cumplimiento de las especificaciones técnicas y contractuales. </a:t>
            </a:r>
            <a:endParaRPr lang="es-CO" altLang="es-CO" sz="20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1235554"/>
            <a:ext cx="10911166" cy="469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Autorizar intencionalmente   pagos por concepto de actividades ejecutadas o bienes recibidos  sin su debido soporte o sin cumplir los requerimientos técnicos y de calidad exigidos  con el fin de obtener un beneficio propio  o de un tercero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03752"/>
              </p:ext>
            </p:extLst>
          </p:nvPr>
        </p:nvGraphicFramePr>
        <p:xfrm>
          <a:off x="544675" y="1849117"/>
          <a:ext cx="6921339" cy="28564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07113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24200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590026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9360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8721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Aceptación de dádivas durante el proceso de interventoría.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de la infraestructura por calidad.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reputacional.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Segregación de funciones para proceso de pago / Socialización de las normas de ética y cumplimiento.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922759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Interventores no capacitados o sin las cualidades técnicas requeridas.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Capacitaciones a los interventores./ Contratación de interventorías externas para procesos de mantenimiento, operación y construcción.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890445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Alteración de los soportes de ejecución del contrato.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3. Auditorías a los contratos. / Verificación de documentos de ejecución del contrato por parte del interventor.</a:t>
                      </a:r>
                      <a:endParaRPr lang="es-CO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366397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318113" y="2471688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237602" y="5352172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57565" y="5355845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37896" y="5352172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53975" y="536583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25103" y="1980340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80909" y="3619915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9804588" y="282410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8</a:t>
            </a:r>
          </a:p>
        </p:txBody>
      </p: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endCxn id="216" idx="0"/>
          </p:cNvCxnSpPr>
          <p:nvPr/>
        </p:nvCxnSpPr>
        <p:spPr>
          <a:xfrm flipH="1">
            <a:off x="9931933" y="3064835"/>
            <a:ext cx="3115" cy="310799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951593"/>
              </p:ext>
            </p:extLst>
          </p:nvPr>
        </p:nvGraphicFramePr>
        <p:xfrm>
          <a:off x="2488051" y="5131437"/>
          <a:ext cx="4431182" cy="13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73828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04129"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Gerencia de Abastecimiento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Vicepresidencia de Construcción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Dirección de Cumplimiento.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Interventores de contrato.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Oval 48">
            <a:extLst>
              <a:ext uri="{FF2B5EF4-FFF2-40B4-BE49-F238E27FC236}">
                <a16:creationId xmlns:a16="http://schemas.microsoft.com/office/drawing/2014/main" id="{9B9275C9-3E8A-45C9-9CE8-50181D116D27}"/>
              </a:ext>
            </a:extLst>
          </p:cNvPr>
          <p:cNvSpPr/>
          <p:nvPr/>
        </p:nvSpPr>
        <p:spPr>
          <a:xfrm>
            <a:off x="9804588" y="281293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8</a:t>
            </a: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805983" y="3375634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8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567C4D7B-2D0A-4642-AC71-26529A29647F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R8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51 L -0.00026 0.0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92387" y="314539"/>
            <a:ext cx="6183621" cy="4220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Uso indebido de  información  confidencial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837264"/>
            <a:ext cx="10911166" cy="469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Revelar información privilegiada y de carácter confidencial  a u tercero  respecto  a actividades  de tipo técnico, operativo, financiero, comercial y de inversiones de la empresa en beneficio propio o de un tercero 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33789"/>
              </p:ext>
            </p:extLst>
          </p:nvPr>
        </p:nvGraphicFramePr>
        <p:xfrm>
          <a:off x="492387" y="1445312"/>
          <a:ext cx="6924413" cy="35661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835328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71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27966">
                <a:tc rowSpan="3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Interés personal o de un tercero 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Debilidades de sistemas de seguridad informático para restringir la captura de información (Hacker, USB, acceso a correos otras plataformas de transferencia de información)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reputacional.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1. Suscripción de Acuerdos específicos de confidencialidad con el colaborador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691182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Mejorar las herramientas de seguridad informática tales como bloqueo puerto USB en equipos, restricción acceso a la red cableada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86122"/>
                  </a:ext>
                </a:extLst>
              </a:tr>
              <a:tr h="1761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3. Socialización de los protocolos de seguridad de la información. (DTI)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</a:rPr>
                        <a:t> 4. Fortalecer el uso de un único canal de recepción de las solicitudes de transporte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041036"/>
                  </a:ext>
                </a:extLst>
              </a:tr>
              <a:tr h="544388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</a:rPr>
                        <a:t>3. Desconocimiento de protocolos de seguridad de la información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</a:rPr>
                        <a:t>4. Uso indebido de canales para la comercialización de transporte de gas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</a:rPr>
                        <a:t>5. Aceptación de dadivas por parte de los colaboradores</a:t>
                      </a:r>
                      <a:endParaRPr lang="es-CO" sz="11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270740"/>
                  </a:ext>
                </a:extLst>
              </a:tr>
              <a:tr h="72053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</a:rPr>
                        <a:t>5. Desarrollar la sistematización del proceso de asignación de capacidad e transporte disponible (sujeto a los cambios regulatorios Res. 082)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6. Charlas de fortalecimiento al programa de ética y cumplimiento.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23898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>
            <a:off x="9881763" y="3488092"/>
            <a:ext cx="3524" cy="379350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9755813" y="323619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9</a:t>
            </a: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9755813" y="323619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FF0000"/>
                </a:solidFill>
                <a:latin typeface="Arial"/>
              </a:rPr>
              <a:t>9</a:t>
            </a: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86249"/>
              </p:ext>
            </p:extLst>
          </p:nvPr>
        </p:nvGraphicFramePr>
        <p:xfrm>
          <a:off x="1669002" y="5212228"/>
          <a:ext cx="4518734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844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305890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12163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43244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Tecnología de la Información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Asuntos Corporativos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Desarrollo Comercial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759337" y="386744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2DA1DB"/>
                </a:solidFill>
                <a:latin typeface="Arial"/>
              </a:rPr>
              <a:t>9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74E22EDA-8170-4FB0-92A7-84FF952C2239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R9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509 L 3.33333E-6 0.0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11165888" y="1389922"/>
            <a:ext cx="321887" cy="321887"/>
          </a:xfrm>
          <a:prstGeom prst="ellipse">
            <a:avLst/>
          </a:prstGeom>
          <a:solidFill>
            <a:srgbClr val="01A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Elipse 14">
            <a:extLst>
              <a:ext uri="{FF2B5EF4-FFF2-40B4-BE49-F238E27FC236}">
                <a16:creationId xmlns:a16="http://schemas.microsoft.com/office/drawing/2014/main" id="{9FF84F37-7800-1541-B958-03A93EEC7FA0}"/>
              </a:ext>
            </a:extLst>
          </p:cNvPr>
          <p:cNvSpPr/>
          <p:nvPr/>
        </p:nvSpPr>
        <p:spPr>
          <a:xfrm>
            <a:off x="872066" y="1146751"/>
            <a:ext cx="5223934" cy="50197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FE4329BD-8956-44A8-93C2-587EF0C72A83}"/>
              </a:ext>
            </a:extLst>
          </p:cNvPr>
          <p:cNvSpPr/>
          <p:nvPr/>
        </p:nvSpPr>
        <p:spPr>
          <a:xfrm>
            <a:off x="8606850" y="2340347"/>
            <a:ext cx="3594982" cy="3558266"/>
          </a:xfrm>
          <a:prstGeom prst="ellipse">
            <a:avLst/>
          </a:prstGeom>
          <a:solidFill>
            <a:srgbClr val="01A34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C783B21-6D46-4AF3-AFDD-A3E9D5644D18}"/>
              </a:ext>
            </a:extLst>
          </p:cNvPr>
          <p:cNvSpPr/>
          <p:nvPr/>
        </p:nvSpPr>
        <p:spPr>
          <a:xfrm>
            <a:off x="7751616" y="4338620"/>
            <a:ext cx="4440384" cy="9722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CuadroTexto 19">
            <a:extLst>
              <a:ext uri="{FF2B5EF4-FFF2-40B4-BE49-F238E27FC236}">
                <a16:creationId xmlns:a16="http://schemas.microsoft.com/office/drawing/2014/main" id="{B52CEEBC-52A1-4D70-A111-6D3108F9660F}"/>
              </a:ext>
            </a:extLst>
          </p:cNvPr>
          <p:cNvSpPr txBox="1"/>
          <p:nvPr/>
        </p:nvSpPr>
        <p:spPr>
          <a:xfrm>
            <a:off x="9173702" y="3563010"/>
            <a:ext cx="5005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chemeClr val="bg1"/>
                </a:solidFill>
                <a:latin typeface="Fira Sans ExtraBold" charset="0"/>
              </a:rPr>
              <a:t>Procesos</a:t>
            </a:r>
            <a:endParaRPr lang="es-CO" sz="5400" b="1" dirty="0">
              <a:solidFill>
                <a:schemeClr val="bg1"/>
              </a:solidFill>
              <a:latin typeface="Gotham Bold" panose="02000604040000020004" pitchFamily="2" charset="0"/>
            </a:endParaRPr>
          </a:p>
          <a:p>
            <a:r>
              <a:rPr lang="es-CO" sz="5400" b="1" dirty="0">
                <a:solidFill>
                  <a:schemeClr val="bg1"/>
                </a:solidFill>
                <a:latin typeface="Fira Sans Light" charset="0"/>
                <a:ea typeface="Fira Sans Light" charset="0"/>
                <a:cs typeface="Fira Sans Light" charset="0"/>
              </a:rPr>
              <a:t>De Apoyo</a:t>
            </a:r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68759" y="485615"/>
            <a:ext cx="11287831" cy="4714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Favorecimiento  y/o direccionamiento de  la selección de un 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oferente 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04506" y="977242"/>
            <a:ext cx="10911166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Favorecimiento a terceros en la adjudicación de contratos con el fin de obtener un beneficio o para un tercero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85729"/>
              </p:ext>
            </p:extLst>
          </p:nvPr>
        </p:nvGraphicFramePr>
        <p:xfrm>
          <a:off x="329021" y="1315147"/>
          <a:ext cx="7690859" cy="5144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3620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249252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877987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30738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68367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Asignación repetitiva de contratos a un único proveedor mediante contratos de oferta directa (fraccionamiento de contratos).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Detrimento patrimonial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de la Imagen y reputación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Hallazgos fiscales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Procesos Litigiosos. </a:t>
                      </a:r>
                      <a:endParaRPr lang="es-CO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Reporte trimestral de concentración de contratación por proveedor.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324513"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Acuerdos de precios con varios proveedores y cumplimiento del procedimiento de selección del contratista para atención de emergencia.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90962"/>
                  </a:ext>
                </a:extLst>
              </a:tr>
              <a:tr h="559907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Asignación repetitiva de contratos a un único proveedor para atender contrataciones en casos de emergencias.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/>
                        <a:t>2. Acuerdos de precios con varios proveedores y cumplimiento del procedimiento de selección del contratista para atención de emergencia.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263053"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Publicación del presupuesto estimado del proceso en las condiciones específicas de contratación.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295124"/>
                  </a:ext>
                </a:extLst>
              </a:tr>
              <a:tr h="347627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Divulgación de información privilegiada a los oferentes.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/>
                        <a:t>3. Publicación del presupuesto estimado del proceso en las condiciones específicas de contratación.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745668"/>
                  </a:ext>
                </a:extLst>
              </a:tr>
              <a:tr h="1116111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4. Diseño de requisitos, especificaciones técnicas y criterios de evaluación de una solicitud de oferta específica para favorecer a un tercero.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4. Aplicación de las reglas de evaluación objetivas y transparentes tales como: publicación del presupuesto estimado, definición de presupuesto objetivo, sorteo de fórmulas de evaluación económicas, publicación de criterios de evaluación, entre otros. </a:t>
                      </a: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54337"/>
                  </a:ext>
                </a:extLst>
              </a:tr>
              <a:tr h="594360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5. Ausencia de vendor list y estándares de diferentes procesos y elementos de la empresa.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5. Manifestación de los oferentes de no tener interés en el proceso a través de otro oferente.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354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Establecer procedimiento para seleccionar los oferentes para proceso cerrados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623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6. Ausencia de pluralidad real de oferentes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5. Manifestación de los oferentes de no tener interés en el proceso a través de otro oferente.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6. Establecer procedimiento para seleccionar los oferentes para proceso cerrados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1239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775015" y="188188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694504" y="478900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10414467" y="479267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9394798" y="478900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9110877" y="480267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982005" y="141717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7137811" y="305674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>
            <a:off x="11457635" y="2972753"/>
            <a:ext cx="0" cy="1295713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1352254" y="272390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10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1331685" y="272085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10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8259604" y="5272574"/>
          <a:ext cx="3841274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637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1920637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44871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590980"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Gerencia de abastecimiento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Todos los procesos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1331685" y="426846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10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C6043935-D847-4805-99BF-31692453667D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R10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509 L -0.00196 0.2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10066152" y="-1257890"/>
            <a:ext cx="835851" cy="3369984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50986" y="353964"/>
            <a:ext cx="8448789" cy="3700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Alteración de la nómina para beneficio propio o de un tercero.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387867" y="788234"/>
            <a:ext cx="8244003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Alteración, distorsión, supresión de registros de nómina con el fin de obtener un beneficio propio o de un tercero.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7854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8757820" y="3487193"/>
            <a:ext cx="14275" cy="795630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8631870" y="324442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8631870" y="428282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11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8646145" y="323529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84375"/>
              </p:ext>
            </p:extLst>
          </p:nvPr>
        </p:nvGraphicFramePr>
        <p:xfrm>
          <a:off x="2294277" y="5566627"/>
          <a:ext cx="4431182" cy="84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37286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522060"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 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Gerencia de Gestión del Talento.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graphicFrame>
        <p:nvGraphicFramePr>
          <p:cNvPr id="44" name="Tabla 43">
            <a:extLst>
              <a:ext uri="{FF2B5EF4-FFF2-40B4-BE49-F238E27FC236}">
                <a16:creationId xmlns:a16="http://schemas.microsoft.com/office/drawing/2014/main" id="{F0C6D72E-DC66-42E8-B18B-22DC26416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498915"/>
              </p:ext>
            </p:extLst>
          </p:nvPr>
        </p:nvGraphicFramePr>
        <p:xfrm>
          <a:off x="529471" y="1289486"/>
          <a:ext cx="6715377" cy="386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01151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24200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590026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9496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Creación de cargos,  asignación salarial y pago de beneficios de forma manual.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Perdidas económicas.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Favorecimiento de un tercero.</a:t>
                      </a:r>
                    </a:p>
                    <a:p>
                      <a:pPr marL="0" indent="0">
                        <a:buNone/>
                      </a:pPr>
                      <a:endParaRPr lang="es-MX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1. Implementar herramientas tecnológicas que permitan la trazabilidad de la función, automatizar el proceso y reducir la manualidad del mismo. </a:t>
                      </a:r>
                      <a:endParaRPr lang="es-MX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Debilidades en el proceso por falta de segregación de funciones o cumplimiento de requisitos.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Segregación de funciones para diferentes niveles de aprobación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Ausencia de sistematización del proceso de nómina.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Pago sin soportes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20122"/>
                  </a:ext>
                </a:extLst>
              </a:tr>
              <a:tr h="45593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u="none" dirty="0"/>
                        <a:t>3. </a:t>
                      </a:r>
                      <a:r>
                        <a:rPr lang="es-MX" sz="1200" u="none" dirty="0">
                          <a:solidFill>
                            <a:schemeClr val="tx1"/>
                          </a:solidFill>
                        </a:rPr>
                        <a:t>Implementación de la gestión de nómina en el marco del proyecto Synergy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0755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u="none" dirty="0"/>
                        <a:t>4</a:t>
                      </a:r>
                      <a:r>
                        <a:rPr lang="es-MX" sz="1200" u="none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es-MX" sz="1200" u="none" dirty="0">
                          <a:solidFill>
                            <a:schemeClr val="tx1"/>
                          </a:solidFill>
                        </a:rPr>
                        <a:t>Realizar reunión mensual de revisión de la nómina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es-MX" sz="1200" u="none" dirty="0"/>
                        <a:t>5. Incluir dentro del Plan Anual de Auditoría, auditorias al proceso de nómina.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3627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4. Realizar pagos sin verificación de los soportes  correspondientes.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825304"/>
                  </a:ext>
                </a:extLst>
              </a:tr>
            </a:tbl>
          </a:graphicData>
        </a:graphic>
      </p:graphicFrame>
      <p:sp>
        <p:nvSpPr>
          <p:cNvPr id="45" name="Título 1">
            <a:extLst>
              <a:ext uri="{FF2B5EF4-FFF2-40B4-BE49-F238E27FC236}">
                <a16:creationId xmlns:a16="http://schemas.microsoft.com/office/drawing/2014/main" id="{3C20F5D0-B558-44F2-83B8-DE178E9B35D4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R11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509 L 0.00013 0.1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2"/>
          <a:stretch/>
        </p:blipFill>
        <p:spPr>
          <a:xfrm>
            <a:off x="-2" y="-6032"/>
            <a:ext cx="12245414" cy="4717461"/>
          </a:xfrm>
          <a:prstGeom prst="rect">
            <a:avLst/>
          </a:prstGeom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C0AC525A-C138-4E40-A2CC-B28A2C0B4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68" t="16791" b="10648"/>
          <a:stretch/>
        </p:blipFill>
        <p:spPr>
          <a:xfrm rot="5400000" flipH="1" flipV="1">
            <a:off x="1173779" y="2731607"/>
            <a:ext cx="771882" cy="3119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" y="4995118"/>
            <a:ext cx="3392969" cy="1385942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5499614" y="4737825"/>
            <a:ext cx="5379873" cy="1385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CO" altLang="es-CO" sz="2800" dirty="0">
                <a:solidFill>
                  <a:srgbClr val="4A72B0"/>
                </a:solidFill>
                <a:latin typeface="Fira Sans Light" panose="020B0403050000020004" pitchFamily="34" charset="0"/>
                <a:ea typeface="Fira Sans Light" panose="020B0403050000020004" pitchFamily="34" charset="0"/>
              </a:rPr>
            </a:br>
            <a:br>
              <a:rPr lang="es-CO" altLang="es-CO" sz="3200" dirty="0">
                <a:solidFill>
                  <a:srgbClr val="4A72B0"/>
                </a:solidFill>
                <a:latin typeface="Fira Sans Light" panose="020B0403050000020004" pitchFamily="34" charset="0"/>
                <a:ea typeface="Fira Sans Light" panose="020B0403050000020004" pitchFamily="34" charset="0"/>
              </a:rPr>
            </a:br>
            <a:r>
              <a:rPr lang="es-CO" altLang="es-CO" sz="3200" b="1" dirty="0">
                <a:solidFill>
                  <a:srgbClr val="1C77BC"/>
                </a:solidFill>
                <a:latin typeface="Fira Sans" panose="020B0403050000020004" pitchFamily="34" charset="0"/>
                <a:ea typeface="Fira Sans" panose="020B0403050000020004" pitchFamily="34" charset="0"/>
              </a:rPr>
              <a:t>Matriz de Riesgos de Cumplimiento</a:t>
            </a:r>
          </a:p>
        </p:txBody>
      </p:sp>
      <p:sp>
        <p:nvSpPr>
          <p:cNvPr id="14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1629445" y="4030458"/>
            <a:ext cx="912717" cy="961644"/>
          </a:xfrm>
          <a:prstGeom prst="ellipse">
            <a:avLst/>
          </a:prstGeom>
          <a:solidFill>
            <a:srgbClr val="01A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45955"/>
          <a:stretch/>
        </p:blipFill>
        <p:spPr>
          <a:xfrm>
            <a:off x="942803" y="-3016"/>
            <a:ext cx="2286000" cy="11942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20835" r="36592"/>
          <a:stretch/>
        </p:blipFill>
        <p:spPr>
          <a:xfrm rot="5400000">
            <a:off x="10590511" y="5256799"/>
            <a:ext cx="1344098" cy="1872058"/>
          </a:xfrm>
          <a:prstGeom prst="rect">
            <a:avLst/>
          </a:prstGeom>
        </p:spPr>
      </p:pic>
      <p:sp>
        <p:nvSpPr>
          <p:cNvPr id="9" name="CuadroTexto 19">
            <a:extLst>
              <a:ext uri="{FF2B5EF4-FFF2-40B4-BE49-F238E27FC236}">
                <a16:creationId xmlns:a16="http://schemas.microsoft.com/office/drawing/2014/main" id="{907B525C-DE6F-4D14-AB62-456BEA8EC1D9}"/>
              </a:ext>
            </a:extLst>
          </p:cNvPr>
          <p:cNvSpPr txBox="1"/>
          <p:nvPr/>
        </p:nvSpPr>
        <p:spPr>
          <a:xfrm>
            <a:off x="6274183" y="6088672"/>
            <a:ext cx="383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1C77BC"/>
                </a:solidFill>
                <a:latin typeface="Fira Sans" panose="020B0403050000020004" pitchFamily="34" charset="0"/>
                <a:cs typeface="+mj-cs"/>
              </a:rPr>
              <a:t>2021 - 2022</a:t>
            </a:r>
          </a:p>
        </p:txBody>
      </p:sp>
    </p:spTree>
    <p:extLst>
      <p:ext uri="{BB962C8B-B14F-4D97-AF65-F5344CB8AC3E}">
        <p14:creationId xmlns:p14="http://schemas.microsoft.com/office/powerpoint/2010/main" val="165678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34777" y="250124"/>
            <a:ext cx="11287831" cy="4714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Favorecimiento a terceros en la selección de personal.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68759" y="762285"/>
            <a:ext cx="10911166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Favorecer la vinculación de personal sin el cumplimiento de los procedimientos establecidos en beneficio propio o de un tercero.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21192"/>
              </p:ext>
            </p:extLst>
          </p:nvPr>
        </p:nvGraphicFramePr>
        <p:xfrm>
          <a:off x="456509" y="1463181"/>
          <a:ext cx="6816069" cy="34116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2023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93413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550633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6145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731558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Selección de personal derivado de intereses privados, trafico de influencias, o pago de sobornos.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reputacional.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Desempeño Corporativo deficiente.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s-CO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1. Campañas de sensibilización del programa de ética y cumplimiento.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522906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Diseñar requisitos, especificaciones técnicas y criterios de evaluación para favorecer a  un tercero.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2. Segregación de funciones o apoyo en terceros en la evaluación de candidatos.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281402"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3. Cumplimiento del procedimiento de selección y contratación.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745668"/>
                  </a:ext>
                </a:extLst>
              </a:tr>
              <a:tr h="317145">
                <a:tc rowSpan="2">
                  <a:txBody>
                    <a:bodyPr/>
                    <a:lstStyle/>
                    <a:p>
                      <a:r>
                        <a:rPr lang="es-MX" sz="1200" dirty="0"/>
                        <a:t>3.Divulgar información privilegiada a los participantes del proceso de selección.</a:t>
                      </a:r>
                      <a:endParaRPr lang="es-CO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174448"/>
                  </a:ext>
                </a:extLst>
              </a:tr>
              <a:tr h="1121453"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4.Diseñar requisitos, especificaciones técnicas y criterios de evaluación para favorecer a  un tercero.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200" dirty="0"/>
                        <a:t>4. Aprobación de perfiles de acuerdo a lo establecido en el procedimiento de selección.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3"/>
            <a:endCxn id="216" idx="7"/>
          </p:cNvCxnSpPr>
          <p:nvPr/>
        </p:nvCxnSpPr>
        <p:spPr>
          <a:xfrm flipH="1">
            <a:off x="9421376" y="3403659"/>
            <a:ext cx="375313" cy="422782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9759337" y="317460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12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206366" y="378955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12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9759799" y="3188649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12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7628391" y="5270517"/>
          <a:ext cx="4261892" cy="776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946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130946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189301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456865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Talento Humano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EA21CACB-4FDE-49C2-BE2A-FF679F4D8637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R12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509 L -0.04701 0.0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34777" y="157583"/>
            <a:ext cx="11287831" cy="7059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Negociación inadecuada de derechos reales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965921"/>
            <a:ext cx="10911166" cy="23852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100" b="1" i="1" kern="0" dirty="0">
                <a:solidFill>
                  <a:srgbClr val="1F497D"/>
                </a:solidFill>
              </a:rPr>
              <a:t>Negociación  de derechos reales a un valor de mercado más alto en beneficio propio o de un tercero</a:t>
            </a:r>
            <a:endParaRPr lang="es-CO" sz="11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992775"/>
              </p:ext>
            </p:extLst>
          </p:nvPr>
        </p:nvGraphicFramePr>
        <p:xfrm>
          <a:off x="512759" y="1405322"/>
          <a:ext cx="6534264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4517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5720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582412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No contar con metodología valuatoria vigente  para el pago de servidumbres.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Imagen y reputación. 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Cumplimiento del Manual de Gestión de Tierras respecto a la metodología valuatoria vigente (tablas-avalúos).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372362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Indebida selección de avaluadores.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Capacitar anualmente  al equipo de la Dirección de Gestión de Tierras y contratistas en  el programa de ética y cumplimiento de la compañía.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477386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3. Falta de integridad y transparencia en colaboradores y contratistas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745668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3"/>
            <a:endCxn id="216" idx="7"/>
          </p:cNvCxnSpPr>
          <p:nvPr/>
        </p:nvCxnSpPr>
        <p:spPr>
          <a:xfrm flipH="1">
            <a:off x="9428525" y="2382672"/>
            <a:ext cx="367702" cy="890998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9759337" y="218862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13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213515" y="3236780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13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9759337" y="216766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13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314781" y="3761704"/>
          <a:ext cx="4431182" cy="90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42586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585465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Gestión de Tierras.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562B2826-B2C8-4C80-B3EC-2F6B1F413D94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R13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509 L -0.04479 0.15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7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11928" y="250770"/>
            <a:ext cx="11809496" cy="6037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Fraude en elaboración del diagnóstico jurídico catastral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- inventario de daños para beneficiar/perjudicar a un tercero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859341"/>
            <a:ext cx="10911166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Realizar inventario de daños de predios con inconsistencias en beneficio propio o de un tercero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510378"/>
              </p:ext>
            </p:extLst>
          </p:nvPr>
        </p:nvGraphicFramePr>
        <p:xfrm>
          <a:off x="468758" y="1387193"/>
          <a:ext cx="6816069" cy="23446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72023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93413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550633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85029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82794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Indebida identificación de propietarios, poseedores, tenedores - ocupantes.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reputacional.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Realizar anualmente  revisión aleatoria  de los DJC (Diagnósticos Jurídicos Catastrales) e inventarios de daños de la Dirección de Gestión de Tierras, el cual debe incluir visita de campo.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54746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Indebida identificación del predio.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2. Cumplimiento del Manual de Gestión de Tierras respecto a la elaboración del diagnóstico jurídico catastral - inventario de daños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3962"/>
                  </a:ext>
                </a:extLst>
              </a:tr>
              <a:tr h="54746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3. Indebido inventario de los daños.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87163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3"/>
          </p:cNvCxnSpPr>
          <p:nvPr/>
        </p:nvCxnSpPr>
        <p:spPr>
          <a:xfrm flipH="1">
            <a:off x="9455524" y="3437258"/>
            <a:ext cx="348786" cy="448576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9759337" y="320896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14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195540" y="3811704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14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9767420" y="3222248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14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792443" y="4361779"/>
          <a:ext cx="4431182" cy="98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664678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 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Gestión de Tierras.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Auditoria.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36BF33B9-9DA6-4960-BFEB-2C34FAE437C4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R14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509 L -0.04597 0.09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396987" y="232011"/>
            <a:ext cx="11455201" cy="8170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Constituir derechos reales con propietarios, poseedores, 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tenedores y ocupantes  que puedan afectar la reputación de la Compañía.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11583" y="1097250"/>
            <a:ext cx="10911166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Suscribir  actos o contratos  con personas  con coincidencia en OFAC; ONU, delito fuente LA/FT 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579440"/>
              </p:ext>
            </p:extLst>
          </p:nvPr>
        </p:nvGraphicFramePr>
        <p:xfrm>
          <a:off x="468759" y="1590134"/>
          <a:ext cx="7168482" cy="3429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9494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96479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68250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75684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2524656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 Ausencia de validación y monitoreo y/o validación incompleta  o errónea en listas de control.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reputacional.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es-MX" sz="1100" dirty="0"/>
                        <a:t>Contar con un tercero especializado en verificación de listas de control que sea consultado por la Dirección de Gestión de Tierras previo a cualquier negociación. Cuando aplique, revisión por parte de las Direcciones de Cumplimento y  la Gerencia Jurídica  de los resultados de las verificaciones en listas de control. - En el evento que exista coincidencia de un titular de derechos reales en listas de control abstenerse de negociar directamente  e iniciar el proceso judicial correspondiente.</a:t>
                      </a: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es-MX" sz="1100" dirty="0"/>
                        <a:t>Realizar anualmente un muestreo en listas de control de  titulares de derechos reales de predios que tengan servidumbres a favor de TGI.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10450976" y="2923642"/>
            <a:ext cx="12387" cy="1357485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346387" y="266748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15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325026" y="4281127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15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337413" y="267174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15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664818" y="5479631"/>
          <a:ext cx="4431182" cy="895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38640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575942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Gestión de Tierras.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8E5FF7FF-A283-4B54-A4BC-404AC2B2C7C9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R15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509 L -0.00182 0.2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68758" y="422550"/>
            <a:ext cx="9265386" cy="457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Pago de derechos inmobiliarios duplicados por la misma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necesidad 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34778" y="1025137"/>
            <a:ext cx="10911166" cy="2693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Generar mas de un pago  por el mismo derecho inmobiliario en beneficio propio  o de un tercero.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010043"/>
              </p:ext>
            </p:extLst>
          </p:nvPr>
        </p:nvGraphicFramePr>
        <p:xfrm>
          <a:off x="468758" y="1387192"/>
          <a:ext cx="7168482" cy="21018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9494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96479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68250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09968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685489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1.Ausencia de un sistema que integre el inventario de los derechos reales con los pagos efectuados por los mismos.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reputacional.</a:t>
                      </a:r>
                      <a:endParaRPr lang="es-CO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es-MX" sz="1100" dirty="0"/>
                        <a:t>Implementar un software que integre el inventario de los derechos reales con los pagos efectuados por los mismos (interrelacionados).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69159"/>
                  </a:ext>
                </a:extLst>
              </a:tr>
              <a:tr h="10198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2. No registro del derecho real en el FMI (Folio de Matrícula Inmobiliaria)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2. Condicionar  el último pago del derecho real al registro del mismo en el FMI</a:t>
                      </a:r>
                      <a:endParaRPr lang="es-CO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265546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10450976" y="2908087"/>
            <a:ext cx="25009" cy="1373040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346387" y="266748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16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325026" y="4281127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16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350035" y="2656187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16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1837408" y="4059589"/>
          <a:ext cx="4431182" cy="895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238640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575942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 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Gestión de Tierras.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53F101DA-3082-4843-9765-93DF60D6F6C9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R16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509 L -0.00104 0.2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92387" y="314539"/>
            <a:ext cx="8123820" cy="4220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Favorecimiento a terceros para el desarrollo de proyectos.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837264"/>
            <a:ext cx="10911166" cy="469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Desarrollo de proyectos de inversión social en obras de infraestructura sin el cumplimiento de los requisitos establecidos, en beneficio propio o de un tercero 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980084"/>
              </p:ext>
            </p:extLst>
          </p:nvPr>
        </p:nvGraphicFramePr>
        <p:xfrm>
          <a:off x="629252" y="1590134"/>
          <a:ext cx="6534264" cy="36967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4517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71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37989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Incumplimiento de los procedimientos en aspectos de inversión social.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operacional.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Amenazas contra la Integridad de los funcionarios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Cumplimiento del indicador de cierre de pasivos sociales.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Falta de lineamientos de inversión social en la toma de decisiones para hacer compromisos con comunidades o grupos de interés.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 Creación de procedimiento para la implementación de los planes de inversión social de los proyectos concertada con la GDS.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3549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3. Inexistencia de lineamientos relacionados con la rotación de los profesionales sociales.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100" dirty="0"/>
                        <a:t>3. Creación de lineamientos para la rotación y coordinación de profesionales sociales en región.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69321"/>
                  </a:ext>
                </a:extLst>
              </a:tr>
              <a:tr h="161109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4. Materialización de situaciones de conflicto de interés.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62707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4. Aprobación y divulgación en las regiones de lineamientos de relacionamiento social.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5. Charlas de fortalecimiento del programa de ética y cumplimiento.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59870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endCxn id="216" idx="7"/>
          </p:cNvCxnSpPr>
          <p:nvPr/>
        </p:nvCxnSpPr>
        <p:spPr>
          <a:xfrm flipH="1">
            <a:off x="9974347" y="2471688"/>
            <a:ext cx="839500" cy="812850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813846" y="2249961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17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9759337" y="3247648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17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813846" y="225097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17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/>
        </p:nvGraphicFramePr>
        <p:xfrm>
          <a:off x="2219166" y="5474519"/>
          <a:ext cx="4431182" cy="109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72394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Desarrollo Sostenible.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976437BA-C5E7-443D-8C93-E580FC58B288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R17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509 L -0.0836 0.1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11165888" y="1389922"/>
            <a:ext cx="321887" cy="321887"/>
          </a:xfrm>
          <a:prstGeom prst="ellipse">
            <a:avLst/>
          </a:prstGeom>
          <a:solidFill>
            <a:srgbClr val="01A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Elipse 14">
            <a:extLst>
              <a:ext uri="{FF2B5EF4-FFF2-40B4-BE49-F238E27FC236}">
                <a16:creationId xmlns:a16="http://schemas.microsoft.com/office/drawing/2014/main" id="{9FF84F37-7800-1541-B958-03A93EEC7FA0}"/>
              </a:ext>
            </a:extLst>
          </p:cNvPr>
          <p:cNvSpPr/>
          <p:nvPr/>
        </p:nvSpPr>
        <p:spPr>
          <a:xfrm>
            <a:off x="872066" y="1146751"/>
            <a:ext cx="5223934" cy="50197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9" name="Elipse 21">
            <a:extLst>
              <a:ext uri="{FF2B5EF4-FFF2-40B4-BE49-F238E27FC236}">
                <a16:creationId xmlns:a16="http://schemas.microsoft.com/office/drawing/2014/main" id="{FE4329BD-8956-44A8-93C2-587EF0C72A83}"/>
              </a:ext>
            </a:extLst>
          </p:cNvPr>
          <p:cNvSpPr/>
          <p:nvPr/>
        </p:nvSpPr>
        <p:spPr>
          <a:xfrm>
            <a:off x="8597018" y="2395425"/>
            <a:ext cx="3594982" cy="3558266"/>
          </a:xfrm>
          <a:prstGeom prst="ellipse">
            <a:avLst/>
          </a:prstGeom>
          <a:solidFill>
            <a:srgbClr val="01A34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C783B21-6D46-4AF3-AFDD-A3E9D5644D18}"/>
              </a:ext>
            </a:extLst>
          </p:cNvPr>
          <p:cNvSpPr/>
          <p:nvPr/>
        </p:nvSpPr>
        <p:spPr>
          <a:xfrm>
            <a:off x="7751616" y="4338620"/>
            <a:ext cx="4440384" cy="9722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CuadroTexto 19">
            <a:extLst>
              <a:ext uri="{FF2B5EF4-FFF2-40B4-BE49-F238E27FC236}">
                <a16:creationId xmlns:a16="http://schemas.microsoft.com/office/drawing/2014/main" id="{B52CEEBC-52A1-4D70-A111-6D3108F9660F}"/>
              </a:ext>
            </a:extLst>
          </p:cNvPr>
          <p:cNvSpPr txBox="1"/>
          <p:nvPr/>
        </p:nvSpPr>
        <p:spPr>
          <a:xfrm>
            <a:off x="7186758" y="3461457"/>
            <a:ext cx="5005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5400" b="1" dirty="0">
                <a:solidFill>
                  <a:schemeClr val="bg1"/>
                </a:solidFill>
                <a:latin typeface="Fira Sans ExtraBold" charset="0"/>
              </a:rPr>
              <a:t>Riesgos</a:t>
            </a:r>
            <a:endParaRPr lang="es-CO" sz="5400" b="1" dirty="0">
              <a:solidFill>
                <a:schemeClr val="bg1"/>
              </a:solidFill>
              <a:latin typeface="Gotham Bold" panose="02000604040000020004" pitchFamily="2" charset="0"/>
            </a:endParaRPr>
          </a:p>
          <a:p>
            <a:pPr algn="r"/>
            <a:r>
              <a:rPr lang="es-CO" sz="5400" b="1" dirty="0">
                <a:solidFill>
                  <a:schemeClr val="bg1"/>
                </a:solidFill>
                <a:latin typeface="Fira Sans Light" charset="0"/>
                <a:ea typeface="Fira Sans Light" charset="0"/>
                <a:cs typeface="Fira Sans Light" charset="0"/>
              </a:rPr>
              <a:t>Transversales</a:t>
            </a:r>
          </a:p>
        </p:txBody>
      </p:sp>
    </p:spTree>
    <p:extLst>
      <p:ext uri="{BB962C8B-B14F-4D97-AF65-F5344CB8AC3E}">
        <p14:creationId xmlns:p14="http://schemas.microsoft.com/office/powerpoint/2010/main" val="293893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92386" y="314539"/>
            <a:ext cx="10321459" cy="4220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Afectación reputacional de la compañía por LA/FT/FPADM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837264"/>
            <a:ext cx="10911166" cy="469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Afectación reputacional de la Compañía por no contar con las políticas, procedimientos, mecanismos e instrumentos diseñados para prevenir y controlar el Lavado de Activos y la Financiación de Terrorismo y la Financiación Proliferación de Armas de Destrucción Masivas.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644779"/>
              </p:ext>
            </p:extLst>
          </p:nvPr>
        </p:nvGraphicFramePr>
        <p:xfrm>
          <a:off x="796284" y="1512049"/>
          <a:ext cx="6534264" cy="46597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4517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71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379894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Desconocimiento del marco normativo y buenas prácticas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Afectación reputacional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Matriz Legal (Proceso de Cumplimiento)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929640">
                <a:tc vMerge="1">
                  <a:txBody>
                    <a:bodyPr/>
                    <a:lstStyle/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Incluir en el programa anual de capacitaciones, Programa de Ética y Cumplimiento, charlas de LAFT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3549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Inexistencia de política y/o procedimiento asociado a SIPLA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100" dirty="0"/>
                        <a:t>3. Documentación de políticas y procedimientos SIPLA</a:t>
                      </a:r>
                    </a:p>
                    <a:p>
                      <a:endParaRPr lang="es-MX" sz="1100" dirty="0"/>
                    </a:p>
                    <a:p>
                      <a:r>
                        <a:rPr lang="es-MX" sz="1100" dirty="0"/>
                        <a:t>4. Implementación de procedimiento P-GEG-019 Verificación Listas de Control Rev.2</a:t>
                      </a:r>
                    </a:p>
                    <a:p>
                      <a:endParaRPr lang="es-MX" sz="1100" dirty="0"/>
                    </a:p>
                    <a:p>
                      <a:r>
                        <a:rPr lang="es-MX" sz="1100" dirty="0"/>
                        <a:t>5. Verificaciones masivas en listas de control (Colaboradores, administradores, proveedores y clientes)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69321"/>
                  </a:ext>
                </a:extLst>
              </a:tr>
              <a:tr h="161109"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3. Incumplimiento de los procedimientos de LAFT/FPADM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62707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6. Auditorías internas y externas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59870"/>
                  </a:ext>
                </a:extLst>
              </a:tr>
              <a:tr h="26162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4. No contar con los equipos de trabajo humano y técnico que permita cumplir las funciones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40198"/>
                  </a:ext>
                </a:extLst>
              </a:tr>
              <a:tr h="33274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7. Contrato corporativo para el SIPLA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100" dirty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8. Herramienta de verificación en listas de control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33005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stCxn id="217" idx="4"/>
            <a:endCxn id="216" idx="0"/>
          </p:cNvCxnSpPr>
          <p:nvPr/>
        </p:nvCxnSpPr>
        <p:spPr>
          <a:xfrm flipH="1">
            <a:off x="10939795" y="3440739"/>
            <a:ext cx="22927" cy="859227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836772" y="319190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18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813845" y="429996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18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836772" y="3188839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18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647077"/>
              </p:ext>
            </p:extLst>
          </p:nvPr>
        </p:nvGraphicFramePr>
        <p:xfrm>
          <a:off x="7543746" y="5270137"/>
          <a:ext cx="4431182" cy="109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72394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Auditoria Interna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F61AEA79-6EEF-4C11-BA66-B708B2A627AA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R18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08581 0.0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58325" y="291047"/>
            <a:ext cx="10911166" cy="4220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Incumplimiento normativo para la prevención del Soborno Transnacional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442184" y="837264"/>
            <a:ext cx="10911166" cy="46935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300" b="1" i="1" kern="0" dirty="0">
                <a:solidFill>
                  <a:srgbClr val="1F497D"/>
                </a:solidFill>
              </a:rPr>
              <a:t>Prometer u ofrecer a servidor público en provecho de este o de un tercero sumas de dinero, cualquier objeto de valor u otro beneficio o utilidad a cambio de que éste realice, omita o retarde cualquier acto relacionado con el ejercicio de sus funciones, en relación con un negocio o actividad de la Compañía.</a:t>
            </a:r>
            <a:endParaRPr lang="es-CO" sz="13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14330"/>
              </p:ext>
            </p:extLst>
          </p:nvPr>
        </p:nvGraphicFramePr>
        <p:xfrm>
          <a:off x="825293" y="1430785"/>
          <a:ext cx="6534264" cy="3870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8088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191099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45179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27141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379894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1. Desconocimiento del marco normativo y buenas prácticas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Multas hasta 200.000 SMLMV (ley 1778 de 2016).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s-MX" sz="110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Penas privativas de la libertad hasta por 15 años (Art. 433 ley 599 de 2000).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s-MX" sz="110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100" dirty="0"/>
                        <a:t>Inhabilidad para el ejercicio del derecho y funciones publicas.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Matriz de requisitos Legales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Inexistencia o incumplimiento de las políticas y lineamientos internos para el relacionamiento con entes del gobierno.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2. Establecer y cumplir los lineamientos de relacionamiento con funcionarios públicos y pagos por facilitación (Código de ética)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3549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3. Bajos estándares y/o débil cultura de ética, transparencia e integridad por parte de los colaboradores 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sz="1100" dirty="0"/>
                        <a:t>3. Capacitaciones para el fortalecimiento de la Cultura de Transparencia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69321"/>
                  </a:ext>
                </a:extLst>
              </a:tr>
              <a:tr h="161109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4. No se tienen claramente definidas las sanciones disciplinarias a los empleados por incumplimiento del Programa de Ética y Cumplimiento </a:t>
                      </a:r>
                    </a:p>
                    <a:p>
                      <a:pPr marL="0" indent="0" algn="just">
                        <a:buNone/>
                      </a:pP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62707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s-MX" sz="1100" dirty="0"/>
                        <a:t>4. Incluir en el Reglamento Interno de Trabajo sanciones especificas por el incumplimiento del Programa de Ética y Cumplimiento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59870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280345" y="1851907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99834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919797" y="4762698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900128" y="4759025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616207" y="4772691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87335" y="1387193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643141" y="3026768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</p:cNvCxnSpPr>
          <p:nvPr/>
        </p:nvCxnSpPr>
        <p:spPr>
          <a:xfrm flipH="1">
            <a:off x="10972163" y="3016766"/>
            <a:ext cx="10118" cy="1308451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846213" y="271398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19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10846213" y="433759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19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856331" y="2728158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19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15653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06091" y="375331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25215" y="405232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811760"/>
              </p:ext>
            </p:extLst>
          </p:nvPr>
        </p:nvGraphicFramePr>
        <p:xfrm>
          <a:off x="7609408" y="5433714"/>
          <a:ext cx="4431182" cy="109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591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5591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72394">
                <a:tc>
                  <a:txBody>
                    <a:bodyPr/>
                    <a:lstStyle/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Dirección de Cumplimiento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100" dirty="0"/>
                        <a:t>Gerencia de Gestión del Talento.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44" name="Título 1">
            <a:extLst>
              <a:ext uri="{FF2B5EF4-FFF2-40B4-BE49-F238E27FC236}">
                <a16:creationId xmlns:a16="http://schemas.microsoft.com/office/drawing/2014/main" id="{B0FBF9B6-D049-439B-BB42-82232A7AEEB3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859291" cy="5138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R19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09 L -0.09622 0.0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20">
            <a:extLst>
              <a:ext uri="{FF2B5EF4-FFF2-40B4-BE49-F238E27FC236}">
                <a16:creationId xmlns:a16="http://schemas.microsoft.com/office/drawing/2014/main" id="{8DEC168E-9C42-834A-8267-FA227E0D467D}"/>
              </a:ext>
            </a:extLst>
          </p:cNvPr>
          <p:cNvSpPr txBox="1"/>
          <p:nvPr/>
        </p:nvSpPr>
        <p:spPr>
          <a:xfrm>
            <a:off x="6758383" y="1378752"/>
            <a:ext cx="5009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Fira Sans Light" charset="0"/>
                <a:ea typeface="Fira Sans Light" charset="0"/>
                <a:cs typeface="Arial" panose="020B0604020202020204" pitchFamily="34" charset="0"/>
              </a:rPr>
              <a:t>Identificar los riesgos de fraude, corrupción, soborno y LA/FT/FPADM en procesos claves de la empresa y establecer mecanismos  de control. En TGI actuamos con transparencia y asumimos una posición de “cero tolerancia” al fraude y corrupción.</a:t>
            </a:r>
            <a:endParaRPr lang="es-CO" dirty="0">
              <a:latin typeface="Fira Sans Light" charset="0"/>
              <a:ea typeface="Fira Sans Light" charset="0"/>
              <a:cs typeface="Arial" panose="020B0604020202020204" pitchFamily="34" charset="0"/>
            </a:endParaRPr>
          </a:p>
        </p:txBody>
      </p:sp>
      <p:sp>
        <p:nvSpPr>
          <p:cNvPr id="8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9604244" y="584306"/>
            <a:ext cx="193907" cy="193907"/>
          </a:xfrm>
          <a:prstGeom prst="ellipse">
            <a:avLst/>
          </a:prstGeom>
          <a:solidFill>
            <a:srgbClr val="1E7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32593"/>
          <a:stretch/>
        </p:blipFill>
        <p:spPr>
          <a:xfrm>
            <a:off x="0" y="0"/>
            <a:ext cx="5757333" cy="6858000"/>
          </a:xfrm>
          <a:prstGeom prst="rect">
            <a:avLst/>
          </a:prstGeom>
        </p:spPr>
      </p:pic>
      <p:sp>
        <p:nvSpPr>
          <p:cNvPr id="11" name="CuadroTexto 19">
            <a:extLst>
              <a:ext uri="{FF2B5EF4-FFF2-40B4-BE49-F238E27FC236}">
                <a16:creationId xmlns:a16="http://schemas.microsoft.com/office/drawing/2014/main" id="{ABA69903-B546-F74F-B854-0B28C05D2B42}"/>
              </a:ext>
            </a:extLst>
          </p:cNvPr>
          <p:cNvSpPr txBox="1"/>
          <p:nvPr/>
        </p:nvSpPr>
        <p:spPr>
          <a:xfrm>
            <a:off x="6848616" y="304680"/>
            <a:ext cx="327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1E70B8"/>
                </a:solidFill>
                <a:latin typeface="Fira Sans ExtraBold" charset="0"/>
                <a:ea typeface="Fira Sans ExtraBold" charset="0"/>
                <a:cs typeface="Fira Sans ExtraBold" charset="0"/>
              </a:rPr>
              <a:t>Objetivo y Alcance</a:t>
            </a:r>
            <a:endParaRPr lang="es-CO" sz="3200" dirty="0">
              <a:solidFill>
                <a:schemeClr val="tx1">
                  <a:lumMod val="95000"/>
                  <a:lumOff val="5000"/>
                </a:schemeClr>
              </a:solidFill>
              <a:latin typeface="Fira Sans Light" charset="0"/>
              <a:ea typeface="Fira Sans Light" charset="0"/>
              <a:cs typeface="Fira Sans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45955"/>
          <a:stretch/>
        </p:blipFill>
        <p:spPr>
          <a:xfrm rot="16200000">
            <a:off x="5160308" y="931955"/>
            <a:ext cx="2371467" cy="824683"/>
          </a:xfrm>
          <a:prstGeom prst="rect">
            <a:avLst/>
          </a:prstGeom>
        </p:spPr>
      </p:pic>
      <p:sp>
        <p:nvSpPr>
          <p:cNvPr id="13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5021642" y="2011728"/>
            <a:ext cx="999735" cy="999735"/>
          </a:xfrm>
          <a:prstGeom prst="ellipse">
            <a:avLst/>
          </a:prstGeom>
          <a:solidFill>
            <a:srgbClr val="B1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Elipse 9">
            <a:extLst>
              <a:ext uri="{FF2B5EF4-FFF2-40B4-BE49-F238E27FC236}">
                <a16:creationId xmlns:a16="http://schemas.microsoft.com/office/drawing/2014/main" id="{A21884BD-E348-7447-8F2A-C29F9A821196}"/>
              </a:ext>
            </a:extLst>
          </p:cNvPr>
          <p:cNvSpPr/>
          <p:nvPr/>
        </p:nvSpPr>
        <p:spPr>
          <a:xfrm>
            <a:off x="267150" y="5738278"/>
            <a:ext cx="931836" cy="892198"/>
          </a:xfrm>
          <a:prstGeom prst="ellipse">
            <a:avLst/>
          </a:prstGeom>
          <a:solidFill>
            <a:srgbClr val="009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0" name="CuadroTexto 20">
            <a:extLst>
              <a:ext uri="{FF2B5EF4-FFF2-40B4-BE49-F238E27FC236}">
                <a16:creationId xmlns:a16="http://schemas.microsoft.com/office/drawing/2014/main" id="{548B67A8-78F7-4AED-B4FA-0AE3DF54819B}"/>
              </a:ext>
            </a:extLst>
          </p:cNvPr>
          <p:cNvSpPr txBox="1"/>
          <p:nvPr/>
        </p:nvSpPr>
        <p:spPr>
          <a:xfrm>
            <a:off x="6391427" y="3221423"/>
            <a:ext cx="5209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Procesos Claves:</a:t>
            </a:r>
          </a:p>
          <a:p>
            <a:pPr algn="just"/>
            <a:endParaRPr lang="es-MX" sz="800" dirty="0">
              <a:latin typeface="Fira Sans Light" charset="0"/>
              <a:ea typeface="Fira Sans Light" charset="0"/>
              <a:cs typeface="Fira Sans Light" charset="0"/>
            </a:endParaRP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Financiera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de Abastecimiento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de Servicios Administrativos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Comercial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de Proyectos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del Talento Humano 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Coordinación de Operación y Transporte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•Gestión del Mantenimiento de la Infraestructura.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de Tierras.</a:t>
            </a:r>
          </a:p>
          <a:p>
            <a:pPr algn="just"/>
            <a:r>
              <a:rPr lang="es-MX" dirty="0">
                <a:latin typeface="Fira Sans Light" charset="0"/>
                <a:ea typeface="Fira Sans Light" charset="0"/>
                <a:cs typeface="Fira Sans Light" charset="0"/>
              </a:rPr>
              <a:t>• Gestión Social y Ambiental.</a:t>
            </a: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r="-839"/>
          <a:stretch/>
        </p:blipFill>
        <p:spPr>
          <a:xfrm>
            <a:off x="-4197" y="0"/>
            <a:ext cx="123316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" y="20524"/>
            <a:ext cx="12192000" cy="6858000"/>
          </a:xfrm>
          <a:prstGeom prst="rect">
            <a:avLst/>
          </a:prstGeom>
        </p:spPr>
      </p:pic>
      <p:sp>
        <p:nvSpPr>
          <p:cNvPr id="15" name="Elipse 25">
            <a:extLst>
              <a:ext uri="{FF2B5EF4-FFF2-40B4-BE49-F238E27FC236}">
                <a16:creationId xmlns:a16="http://schemas.microsoft.com/office/drawing/2014/main" id="{020E950E-786F-824D-B557-CA1927B2896C}"/>
              </a:ext>
            </a:extLst>
          </p:cNvPr>
          <p:cNvSpPr/>
          <p:nvPr/>
        </p:nvSpPr>
        <p:spPr>
          <a:xfrm>
            <a:off x="1278916" y="1028700"/>
            <a:ext cx="5426684" cy="5422900"/>
          </a:xfrm>
          <a:prstGeom prst="ellipse">
            <a:avLst/>
          </a:prstGeom>
          <a:solidFill>
            <a:srgbClr val="009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6" name="Elipse 9">
            <a:extLst>
              <a:ext uri="{FF2B5EF4-FFF2-40B4-BE49-F238E27FC236}">
                <a16:creationId xmlns:a16="http://schemas.microsoft.com/office/drawing/2014/main" id="{A21884BD-E348-7447-8F2A-C29F9A821196}"/>
              </a:ext>
            </a:extLst>
          </p:cNvPr>
          <p:cNvSpPr/>
          <p:nvPr/>
        </p:nvSpPr>
        <p:spPr>
          <a:xfrm>
            <a:off x="4387974" y="2682284"/>
            <a:ext cx="1229661" cy="1177354"/>
          </a:xfrm>
          <a:prstGeom prst="ellipse">
            <a:avLst/>
          </a:prstGeom>
          <a:solidFill>
            <a:srgbClr val="23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7" name="CuadroTexto 19">
            <a:extLst>
              <a:ext uri="{FF2B5EF4-FFF2-40B4-BE49-F238E27FC236}">
                <a16:creationId xmlns:a16="http://schemas.microsoft.com/office/drawing/2014/main" id="{ABA69903-B546-F74F-B854-0B28C05D2B42}"/>
              </a:ext>
            </a:extLst>
          </p:cNvPr>
          <p:cNvSpPr txBox="1"/>
          <p:nvPr/>
        </p:nvSpPr>
        <p:spPr>
          <a:xfrm>
            <a:off x="1589633" y="2066689"/>
            <a:ext cx="493138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b="1" dirty="0">
                <a:solidFill>
                  <a:schemeClr val="bg1"/>
                </a:solidFill>
                <a:latin typeface="Fira Sans ExtraBold" charset="0"/>
                <a:ea typeface="Fira Sans Light" charset="0"/>
                <a:cs typeface="Fira Sans Light" charset="0"/>
              </a:rPr>
              <a:t>Matriz</a:t>
            </a:r>
            <a:r>
              <a:rPr lang="es-CO" sz="5000" b="1" dirty="0">
                <a:solidFill>
                  <a:schemeClr val="bg1"/>
                </a:solidFill>
                <a:latin typeface="Fira Sans ExtraBold" charset="0"/>
                <a:ea typeface="Fira Sans Light" charset="0"/>
                <a:cs typeface="Fira Sans Light" charset="0"/>
              </a:rPr>
              <a:t> de Riesgos de Cumplimiento en Procesos Críticos</a:t>
            </a:r>
            <a:endParaRPr lang="es-CO" sz="5000" dirty="0">
              <a:solidFill>
                <a:schemeClr val="bg1"/>
              </a:solidFill>
              <a:latin typeface="Fira Sans Light" charset="0"/>
              <a:ea typeface="Fira Sans Light" charset="0"/>
              <a:cs typeface="Fira Sans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5955"/>
          <a:stretch/>
        </p:blipFill>
        <p:spPr>
          <a:xfrm rot="16200000">
            <a:off x="-726561" y="4548682"/>
            <a:ext cx="3042756" cy="1589631"/>
          </a:xfrm>
          <a:prstGeom prst="rect">
            <a:avLst/>
          </a:prstGeom>
        </p:spPr>
      </p:pic>
      <p:sp>
        <p:nvSpPr>
          <p:cNvPr id="13" name="Elipse 25">
            <a:extLst>
              <a:ext uri="{FF2B5EF4-FFF2-40B4-BE49-F238E27FC236}">
                <a16:creationId xmlns:a16="http://schemas.microsoft.com/office/drawing/2014/main" id="{020E950E-786F-824D-B557-CA1927B2896C}"/>
              </a:ext>
            </a:extLst>
          </p:cNvPr>
          <p:cNvSpPr/>
          <p:nvPr/>
        </p:nvSpPr>
        <p:spPr>
          <a:xfrm flipV="1">
            <a:off x="794817" y="539620"/>
            <a:ext cx="1208579" cy="1162720"/>
          </a:xfrm>
          <a:prstGeom prst="ellipse">
            <a:avLst/>
          </a:prstGeom>
          <a:solidFill>
            <a:srgbClr val="2A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8" name="Elipse 9">
            <a:extLst>
              <a:ext uri="{FF2B5EF4-FFF2-40B4-BE49-F238E27FC236}">
                <a16:creationId xmlns:a16="http://schemas.microsoft.com/office/drawing/2014/main" id="{A21884BD-E348-7447-8F2A-C29F9A821196}"/>
              </a:ext>
            </a:extLst>
          </p:cNvPr>
          <p:cNvSpPr/>
          <p:nvPr/>
        </p:nvSpPr>
        <p:spPr>
          <a:xfrm>
            <a:off x="1688442" y="1400783"/>
            <a:ext cx="314954" cy="301557"/>
          </a:xfrm>
          <a:prstGeom prst="ellipse">
            <a:avLst/>
          </a:prstGeom>
          <a:solidFill>
            <a:srgbClr val="23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358651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16809"/>
          <a:stretch/>
        </p:blipFill>
        <p:spPr>
          <a:xfrm>
            <a:off x="-1" y="0"/>
            <a:ext cx="12198591" cy="467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16809"/>
          <a:stretch/>
        </p:blipFill>
        <p:spPr>
          <a:xfrm>
            <a:off x="0" y="3016"/>
            <a:ext cx="12198591" cy="4675762"/>
          </a:xfrm>
          <a:prstGeom prst="rect">
            <a:avLst/>
          </a:prstGeom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id="{C0AC525A-C138-4E40-A2CC-B28A2C0B4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8" t="16791" b="10648"/>
          <a:stretch/>
        </p:blipFill>
        <p:spPr>
          <a:xfrm rot="5400000" flipH="1" flipV="1">
            <a:off x="1173779" y="2731607"/>
            <a:ext cx="771882" cy="3119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" y="4995118"/>
            <a:ext cx="3392969" cy="1385942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946658" y="5174312"/>
            <a:ext cx="5379873" cy="686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CO" altLang="es-CO" sz="2800" dirty="0">
                <a:solidFill>
                  <a:srgbClr val="4A72B0"/>
                </a:solidFill>
                <a:latin typeface="Fira Sans Light" panose="020B0403050000020004" pitchFamily="34" charset="0"/>
                <a:ea typeface="Fira Sans Light" panose="020B0403050000020004" pitchFamily="34" charset="0"/>
              </a:rPr>
            </a:br>
            <a:br>
              <a:rPr lang="es-CO" altLang="es-CO" sz="3200" dirty="0">
                <a:solidFill>
                  <a:srgbClr val="4A72B0"/>
                </a:solidFill>
                <a:latin typeface="Fira Sans Light" panose="020B0403050000020004" pitchFamily="34" charset="0"/>
                <a:ea typeface="Fira Sans Light" panose="020B0403050000020004" pitchFamily="34" charset="0"/>
              </a:rPr>
            </a:br>
            <a:r>
              <a:rPr lang="es-CO" altLang="es-CO" sz="3200" b="1" dirty="0">
                <a:solidFill>
                  <a:srgbClr val="1C77BC"/>
                </a:solidFill>
                <a:latin typeface="Fira Sans" panose="020B0403050000020004" pitchFamily="34" charset="0"/>
                <a:ea typeface="Fira Sans" panose="020B0403050000020004" pitchFamily="34" charset="0"/>
              </a:rPr>
              <a:t>Proceso: Gestión Financiera</a:t>
            </a:r>
            <a:endParaRPr lang="es-ES_tradnl" sz="3600" b="1" dirty="0">
              <a:solidFill>
                <a:srgbClr val="1C77BC"/>
              </a:solidFill>
              <a:latin typeface="Fira Sans ExtraLight" panose="020B0403050000020004" pitchFamily="34" charset="0"/>
              <a:ea typeface="Fira Sans ExtraLight" panose="020B0403050000020004" pitchFamily="34" charset="0"/>
            </a:endParaRPr>
          </a:p>
        </p:txBody>
      </p:sp>
      <p:sp>
        <p:nvSpPr>
          <p:cNvPr id="14" name="Elipse 6">
            <a:extLst>
              <a:ext uri="{FF2B5EF4-FFF2-40B4-BE49-F238E27FC236}">
                <a16:creationId xmlns:a16="http://schemas.microsoft.com/office/drawing/2014/main" id="{5AA7EF4A-4596-6241-B868-24C1A978E617}"/>
              </a:ext>
            </a:extLst>
          </p:cNvPr>
          <p:cNvSpPr/>
          <p:nvPr/>
        </p:nvSpPr>
        <p:spPr>
          <a:xfrm>
            <a:off x="1629445" y="4030458"/>
            <a:ext cx="912717" cy="961644"/>
          </a:xfrm>
          <a:prstGeom prst="ellipse">
            <a:avLst/>
          </a:prstGeom>
          <a:solidFill>
            <a:srgbClr val="01A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45955"/>
          <a:stretch/>
        </p:blipFill>
        <p:spPr>
          <a:xfrm>
            <a:off x="942803" y="-3016"/>
            <a:ext cx="2286000" cy="11942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0835" r="36592"/>
          <a:stretch/>
        </p:blipFill>
        <p:spPr>
          <a:xfrm rot="5400000">
            <a:off x="10590511" y="5256799"/>
            <a:ext cx="1344098" cy="18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4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360220" y="332101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250658" y="302200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469782" y="332101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592600" y="767059"/>
            <a:ext cx="11239825" cy="62324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200" b="1" i="1" kern="0" dirty="0">
                <a:solidFill>
                  <a:srgbClr val="1F497D"/>
                </a:solidFill>
              </a:rPr>
              <a:t>Acto intencional por parte de uno o más  administradores y/o colaboradores que da como resultado una presentación errónea de los estados financieros implicando falsificación o alteración de registros o documentos, supresión u omisión de los efectos de transacciones en los registros o documentos, registro de transacciones sin soporte  e indebida aplicación de políticas contables.</a:t>
            </a:r>
            <a:endParaRPr lang="es-CO" sz="1200" b="1" i="1" kern="0" dirty="0">
              <a:solidFill>
                <a:srgbClr val="1F497D"/>
              </a:solidFill>
            </a:endParaRPr>
          </a:p>
        </p:txBody>
      </p:sp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613326" y="155286"/>
            <a:ext cx="7466783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Alteración de las cifras en los  estados financieros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99447"/>
              </p:ext>
            </p:extLst>
          </p:nvPr>
        </p:nvGraphicFramePr>
        <p:xfrm>
          <a:off x="839465" y="1534996"/>
          <a:ext cx="6034551" cy="38564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1517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11517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011517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384993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1094045">
                <a:tc>
                  <a:txBody>
                    <a:bodyPr/>
                    <a:lstStyle/>
                    <a:p>
                      <a:r>
                        <a:rPr lang="es-MX" sz="1200" dirty="0"/>
                        <a:t>1. Registros contables inadecuados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Afectación de la imagen y reputación.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Impacto negativo en la calificación de la empresa.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Sanción por las autoridades de control.</a:t>
                      </a:r>
                      <a:endParaRPr lang="es-CO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1. Emisión de los estados financieros por parte del Director de Contabilidad al Vicepresidente Financiero. (correo electrónico)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54702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2. No verificación de la información por parte de los responsables. </a:t>
                      </a:r>
                      <a:endParaRPr lang="es-CO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2. Revisión y aprobación del cierre contable por parte del Director de Contabilidad  remitido al Vicepresidente Financiero vía correo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electrónico, y presentación al Comité Financiero de la Junta Directiva y/o Junta Directiva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30388"/>
                  </a:ext>
                </a:extLst>
              </a:tr>
              <a:tr h="54702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3. Auditoría a los Estados Financieros anuales y emisión del Informe por parte del Revisor Fiscal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91295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006123" y="2059326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116489" y="4944067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836452" y="4947740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770987" y="4966414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487066" y="4980080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213113" y="1576324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368919" y="3234187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sp>
        <p:nvSpPr>
          <p:cNvPr id="215" name="Oval 48">
            <a:extLst>
              <a:ext uri="{FF2B5EF4-FFF2-40B4-BE49-F238E27FC236}">
                <a16:creationId xmlns:a16="http://schemas.microsoft.com/office/drawing/2014/main" id="{4FDDF59C-A590-4A7E-8360-2FFCE4FE1FFC}"/>
              </a:ext>
            </a:extLst>
          </p:cNvPr>
          <p:cNvSpPr/>
          <p:nvPr/>
        </p:nvSpPr>
        <p:spPr>
          <a:xfrm>
            <a:off x="10020489" y="3913994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</p:cNvCxnSpPr>
          <p:nvPr/>
        </p:nvCxnSpPr>
        <p:spPr>
          <a:xfrm flipH="1">
            <a:off x="9233422" y="4013678"/>
            <a:ext cx="863555" cy="0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019332" y="3913994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CA6290A9-523E-43B3-87AA-A0044630E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593340"/>
              </p:ext>
            </p:extLst>
          </p:nvPr>
        </p:nvGraphicFramePr>
        <p:xfrm>
          <a:off x="7454031" y="5489778"/>
          <a:ext cx="4422336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168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211168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Vicepresidente Financiero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8974199" y="3913994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1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144F92D7-5644-4140-B028-C81B7BEA6A12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R1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0845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613326" y="324738"/>
            <a:ext cx="9438008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0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Administración inadecuada de recursos financieros en beneficio propio </a:t>
            </a:r>
          </a:p>
          <a:p>
            <a:pPr algn="l"/>
            <a:r>
              <a:rPr lang="es-MX" altLang="es-CO" sz="20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o de un tercero</a:t>
            </a:r>
            <a:endParaRPr lang="es-CO" altLang="es-CO" sz="20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360220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250658" y="213712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469782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354621" y="968166"/>
            <a:ext cx="10911166" cy="43858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200" b="1" i="1" kern="0" dirty="0">
                <a:solidFill>
                  <a:srgbClr val="1F497D"/>
                </a:solidFill>
              </a:rPr>
              <a:t>Acto intencional de administradores o colaboradores para la desviación de recursos, pagos  inadecuados a terceros y gastos no justificados con el   fin de obtener un beneficio propio o de un tercero</a:t>
            </a:r>
            <a:endParaRPr lang="es-CO" sz="12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59680"/>
              </p:ext>
            </p:extLst>
          </p:nvPr>
        </p:nvGraphicFramePr>
        <p:xfrm>
          <a:off x="592841" y="1521026"/>
          <a:ext cx="6157626" cy="3977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2542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052542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052542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196115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618411"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1. Ausencia o inadecuado seguimiento  a los registros de gastos o ingresos financieros asociados a las cuentas bancarias.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28600" indent="-228600" algn="ctr">
                        <a:buAutoNum type="arabicPeriod"/>
                      </a:pPr>
                      <a:r>
                        <a:rPr lang="es-CO" sz="1200" dirty="0"/>
                        <a:t>Pérdidas económicas</a:t>
                      </a:r>
                    </a:p>
                    <a:p>
                      <a:pPr marL="228600" indent="-228600" algn="ctr">
                        <a:buAutoNum type="arabicPeriod"/>
                      </a:pPr>
                      <a:r>
                        <a:rPr lang="es-CO" sz="1200" dirty="0"/>
                        <a:t>Imagen y reputación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1.Conciliación Bancaria.</a:t>
                      </a:r>
                    </a:p>
                    <a:p>
                      <a:pPr algn="just"/>
                      <a:r>
                        <a:rPr lang="es-MX" sz="1200" dirty="0"/>
                        <a:t>2. Circularización del estado de cuenta con el cliente semestralmente.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754461"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2. Inadecuado control y seguimiento sobre las firmas de los colaboradores autorizados para realizar transacciones con entidades financieras.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/>
                        <a:t>3. Designación de autorizados por parte del representante legal.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30388"/>
                  </a:ext>
                </a:extLst>
              </a:tr>
              <a:tr h="482360">
                <a:tc>
                  <a:txBody>
                    <a:bodyPr/>
                    <a:lstStyle/>
                    <a:p>
                      <a:r>
                        <a:rPr lang="es-MX" sz="1200" dirty="0"/>
                        <a:t>3. Indebida apertura, modificación de condiciones o cierre de cuentas bancarias.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es-CO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4. Circularización anual con bancos por parte de la Revisoría Fiscal.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000486"/>
                  </a:ext>
                </a:extLst>
              </a:tr>
              <a:tr h="482360">
                <a:tc>
                  <a:txBody>
                    <a:bodyPr/>
                    <a:lstStyle/>
                    <a:p>
                      <a:r>
                        <a:rPr lang="es-MX" sz="1200" dirty="0"/>
                        <a:t>4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. Creación y/o modificación de la base de datos de un proveedor o acreedor sin el cumplimiento del proceso</a:t>
                      </a:r>
                      <a:endParaRPr lang="es-MX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endParaRPr lang="es-CO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5.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</a:rPr>
                        <a:t>Cumplimiento del procedimiento de creación de proveedor o acreedor</a:t>
                      </a:r>
                      <a:endParaRPr lang="es-MX" sz="1200" strike="sngStrik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527863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070814" y="201906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031077" y="4875469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9751040" y="4959044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8759159" y="4875469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8475238" y="4969037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232100" y="1570706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6433610" y="3193922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cxnSp>
        <p:nvCxnSpPr>
          <p:cNvPr id="214" name="111 Conector recto de flecha">
            <a:extLst>
              <a:ext uri="{FF2B5EF4-FFF2-40B4-BE49-F238E27FC236}">
                <a16:creationId xmlns:a16="http://schemas.microsoft.com/office/drawing/2014/main" id="{6FD6B10D-347C-444D-826E-0CCAED2CE163}"/>
              </a:ext>
            </a:extLst>
          </p:cNvPr>
          <p:cNvCxnSpPr>
            <a:cxnSpLocks/>
            <a:endCxn id="216" idx="7"/>
          </p:cNvCxnSpPr>
          <p:nvPr/>
        </p:nvCxnSpPr>
        <p:spPr>
          <a:xfrm flipH="1">
            <a:off x="9193612" y="4018087"/>
            <a:ext cx="944680" cy="489195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46" name="Oval 48">
            <a:extLst>
              <a:ext uri="{FF2B5EF4-FFF2-40B4-BE49-F238E27FC236}">
                <a16:creationId xmlns:a16="http://schemas.microsoft.com/office/drawing/2014/main" id="{4CC88A3F-EAC8-47F7-8350-F294DAB384EE}"/>
              </a:ext>
            </a:extLst>
          </p:cNvPr>
          <p:cNvSpPr/>
          <p:nvPr/>
        </p:nvSpPr>
        <p:spPr>
          <a:xfrm>
            <a:off x="10031077" y="3892137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2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7" name="Oval 48">
            <a:extLst>
              <a:ext uri="{FF2B5EF4-FFF2-40B4-BE49-F238E27FC236}">
                <a16:creationId xmlns:a16="http://schemas.microsoft.com/office/drawing/2014/main" id="{B3A194AA-DCC0-4D69-AE93-78D130C235A7}"/>
              </a:ext>
            </a:extLst>
          </p:cNvPr>
          <p:cNvSpPr/>
          <p:nvPr/>
        </p:nvSpPr>
        <p:spPr>
          <a:xfrm>
            <a:off x="10031077" y="3899396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2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48" name="Tabla 47">
            <a:extLst>
              <a:ext uri="{FF2B5EF4-FFF2-40B4-BE49-F238E27FC236}">
                <a16:creationId xmlns:a16="http://schemas.microsoft.com/office/drawing/2014/main" id="{B7B34651-D0E2-4702-ABE7-533DC4D7D980}"/>
              </a:ext>
            </a:extLst>
          </p:cNvPr>
          <p:cNvGraphicFramePr>
            <a:graphicFrameLocks noGrp="1"/>
          </p:cNvGraphicFramePr>
          <p:nvPr/>
        </p:nvGraphicFramePr>
        <p:xfrm>
          <a:off x="7115247" y="5495417"/>
          <a:ext cx="4875348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685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393663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355901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Económico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MX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Vicepresidente Financiero</a:t>
                      </a:r>
                      <a:endParaRPr lang="es-CO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sp>
        <p:nvSpPr>
          <p:cNvPr id="216" name="Oval 77">
            <a:extLst>
              <a:ext uri="{FF2B5EF4-FFF2-40B4-BE49-F238E27FC236}">
                <a16:creationId xmlns:a16="http://schemas.microsoft.com/office/drawing/2014/main" id="{CC8F7DE7-0DA0-469C-A86E-4CCADDC795EF}"/>
              </a:ext>
            </a:extLst>
          </p:cNvPr>
          <p:cNvSpPr/>
          <p:nvPr/>
        </p:nvSpPr>
        <p:spPr>
          <a:xfrm>
            <a:off x="8978602" y="4470392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2DA1DB"/>
                </a:solidFill>
                <a:latin typeface="Arial"/>
              </a:rPr>
              <a:t>2</a:t>
            </a:r>
            <a:endParaRPr lang="es-ES" sz="1200" b="1" kern="0" dirty="0">
              <a:solidFill>
                <a:srgbClr val="2DA1DB"/>
              </a:solidFill>
              <a:latin typeface="Arial"/>
            </a:endParaRP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8BA11D99-7EC2-4171-AC06-5B65682EF6D5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R2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4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08463 0.085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6">
            <a:extLst>
              <a:ext uri="{FF2B5EF4-FFF2-40B4-BE49-F238E27FC236}">
                <a16:creationId xmlns:a16="http://schemas.microsoft.com/office/drawing/2014/main" id="{A88CEA8D-0C64-0E45-870B-51E01511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2" b="9960"/>
          <a:stretch/>
        </p:blipFill>
        <p:spPr>
          <a:xfrm>
            <a:off x="-1" y="-19067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5955"/>
          <a:stretch/>
        </p:blipFill>
        <p:spPr>
          <a:xfrm rot="16200000">
            <a:off x="-726561" y="4548682"/>
            <a:ext cx="3042756" cy="1589631"/>
          </a:xfrm>
          <a:prstGeom prst="rect">
            <a:avLst/>
          </a:prstGeom>
        </p:spPr>
      </p:pic>
      <p:sp>
        <p:nvSpPr>
          <p:cNvPr id="13" name="Elipse 25">
            <a:extLst>
              <a:ext uri="{FF2B5EF4-FFF2-40B4-BE49-F238E27FC236}">
                <a16:creationId xmlns:a16="http://schemas.microsoft.com/office/drawing/2014/main" id="{020E950E-786F-824D-B557-CA1927B2896C}"/>
              </a:ext>
            </a:extLst>
          </p:cNvPr>
          <p:cNvSpPr/>
          <p:nvPr/>
        </p:nvSpPr>
        <p:spPr>
          <a:xfrm flipV="1">
            <a:off x="794817" y="539620"/>
            <a:ext cx="1208579" cy="1162720"/>
          </a:xfrm>
          <a:prstGeom prst="ellipse">
            <a:avLst/>
          </a:prstGeom>
          <a:solidFill>
            <a:srgbClr val="2A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sp>
        <p:nvSpPr>
          <p:cNvPr id="18" name="Elipse 9">
            <a:extLst>
              <a:ext uri="{FF2B5EF4-FFF2-40B4-BE49-F238E27FC236}">
                <a16:creationId xmlns:a16="http://schemas.microsoft.com/office/drawing/2014/main" id="{A21884BD-E348-7447-8F2A-C29F9A821196}"/>
              </a:ext>
            </a:extLst>
          </p:cNvPr>
          <p:cNvSpPr/>
          <p:nvPr/>
        </p:nvSpPr>
        <p:spPr>
          <a:xfrm>
            <a:off x="1688442" y="1400783"/>
            <a:ext cx="314954" cy="301557"/>
          </a:xfrm>
          <a:prstGeom prst="ellipse">
            <a:avLst/>
          </a:prstGeom>
          <a:solidFill>
            <a:srgbClr val="23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11" y="5901449"/>
            <a:ext cx="2183892" cy="893491"/>
          </a:xfrm>
          <a:prstGeom prst="rect">
            <a:avLst/>
          </a:prstGeom>
        </p:spPr>
      </p:pic>
      <p:sp>
        <p:nvSpPr>
          <p:cNvPr id="14" name="Elipse 21">
            <a:extLst>
              <a:ext uri="{FF2B5EF4-FFF2-40B4-BE49-F238E27FC236}">
                <a16:creationId xmlns:a16="http://schemas.microsoft.com/office/drawing/2014/main" id="{822B0562-658C-9F44-AB05-FF355D43A064}"/>
              </a:ext>
            </a:extLst>
          </p:cNvPr>
          <p:cNvSpPr/>
          <p:nvPr/>
        </p:nvSpPr>
        <p:spPr>
          <a:xfrm>
            <a:off x="5703572" y="1854740"/>
            <a:ext cx="3594982" cy="3558266"/>
          </a:xfrm>
          <a:prstGeom prst="ellipse">
            <a:avLst/>
          </a:prstGeom>
          <a:solidFill>
            <a:srgbClr val="01A34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20" name="Rectángulo 22">
            <a:extLst>
              <a:ext uri="{FF2B5EF4-FFF2-40B4-BE49-F238E27FC236}">
                <a16:creationId xmlns:a16="http://schemas.microsoft.com/office/drawing/2014/main" id="{E9FE30D3-AFCA-D345-A256-D2D8139FDFDD}"/>
              </a:ext>
            </a:extLst>
          </p:cNvPr>
          <p:cNvSpPr/>
          <p:nvPr/>
        </p:nvSpPr>
        <p:spPr>
          <a:xfrm>
            <a:off x="6237027" y="3983417"/>
            <a:ext cx="5954973" cy="9722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CuadroTexto 19">
            <a:extLst>
              <a:ext uri="{FF2B5EF4-FFF2-40B4-BE49-F238E27FC236}">
                <a16:creationId xmlns:a16="http://schemas.microsoft.com/office/drawing/2014/main" id="{ABA69903-B546-F74F-B854-0B28C05D2B42}"/>
              </a:ext>
            </a:extLst>
          </p:cNvPr>
          <p:cNvSpPr txBox="1"/>
          <p:nvPr/>
        </p:nvSpPr>
        <p:spPr>
          <a:xfrm>
            <a:off x="6237027" y="3173703"/>
            <a:ext cx="548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chemeClr val="bg1"/>
                </a:solidFill>
                <a:latin typeface="Fira Sans ExtraBold" charset="0"/>
              </a:rPr>
              <a:t>Procesos</a:t>
            </a:r>
            <a:endParaRPr lang="es-CO" sz="5400" b="1" dirty="0">
              <a:solidFill>
                <a:schemeClr val="bg1"/>
              </a:solidFill>
              <a:latin typeface="Gotham Bold" panose="02000604040000020004" pitchFamily="2" charset="0"/>
            </a:endParaRPr>
          </a:p>
          <a:p>
            <a:r>
              <a:rPr lang="es-CO" sz="5400" b="1" dirty="0">
                <a:solidFill>
                  <a:schemeClr val="bg1"/>
                </a:solidFill>
                <a:latin typeface="Fira Sans Light" charset="0"/>
                <a:ea typeface="Fira Sans Light" charset="0"/>
                <a:cs typeface="Fira Sans Light" charset="0"/>
              </a:rPr>
              <a:t>Cadena de Valor</a:t>
            </a:r>
          </a:p>
        </p:txBody>
      </p:sp>
      <p:pic>
        <p:nvPicPr>
          <p:cNvPr id="22" name="Imagen 16">
            <a:extLst>
              <a:ext uri="{FF2B5EF4-FFF2-40B4-BE49-F238E27FC236}">
                <a16:creationId xmlns:a16="http://schemas.microsoft.com/office/drawing/2014/main" id="{A6CAD92F-BADD-CE4E-A6C5-27B50B942F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71" b="21871"/>
          <a:stretch/>
        </p:blipFill>
        <p:spPr>
          <a:xfrm rot="5400000">
            <a:off x="9016070" y="-1783012"/>
            <a:ext cx="1112824" cy="46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1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ítulo 1">
            <a:extLst>
              <a:ext uri="{FF2B5EF4-FFF2-40B4-BE49-F238E27FC236}">
                <a16:creationId xmlns:a16="http://schemas.microsoft.com/office/drawing/2014/main" id="{AF70844B-35D1-4583-BF1D-5C2288E3E48F}"/>
              </a:ext>
            </a:extLst>
          </p:cNvPr>
          <p:cNvSpPr txBox="1">
            <a:spLocks/>
          </p:cNvSpPr>
          <p:nvPr/>
        </p:nvSpPr>
        <p:spPr>
          <a:xfrm>
            <a:off x="476166" y="376225"/>
            <a:ext cx="10534719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Uso de dineros de las cajas menores para  actividades no </a:t>
            </a:r>
          </a:p>
          <a:p>
            <a:pPr algn="l"/>
            <a:r>
              <a:rPr lang="es-MX" altLang="es-CO" sz="25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propias de la labor. </a:t>
            </a:r>
            <a:endParaRPr lang="es-CO" altLang="es-CO" sz="25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  <p:pic>
        <p:nvPicPr>
          <p:cNvPr id="11" name="Imagen 26">
            <a:extLst>
              <a:ext uri="{FF2B5EF4-FFF2-40B4-BE49-F238E27FC236}">
                <a16:creationId xmlns:a16="http://schemas.microsoft.com/office/drawing/2014/main" id="{939E8BDD-F07E-9A4F-9553-20773D452135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7871" b="21871"/>
          <a:stretch/>
        </p:blipFill>
        <p:spPr>
          <a:xfrm rot="5400000">
            <a:off x="9987860" y="-1336184"/>
            <a:ext cx="835851" cy="3526571"/>
          </a:xfrm>
          <a:prstGeom prst="rect">
            <a:avLst/>
          </a:prstGeom>
        </p:spPr>
      </p:pic>
      <p:sp>
        <p:nvSpPr>
          <p:cNvPr id="119" name="object 21">
            <a:extLst>
              <a:ext uri="{FF2B5EF4-FFF2-40B4-BE49-F238E27FC236}">
                <a16:creationId xmlns:a16="http://schemas.microsoft.com/office/drawing/2014/main" id="{7D5B4D50-2273-4D2E-90DC-2C111EAA5737}"/>
              </a:ext>
            </a:extLst>
          </p:cNvPr>
          <p:cNvSpPr txBox="1"/>
          <p:nvPr/>
        </p:nvSpPr>
        <p:spPr>
          <a:xfrm>
            <a:off x="359575" y="630120"/>
            <a:ext cx="22041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0"/>
            <a:r>
              <a:rPr sz="2000" b="1" spc="7" dirty="0">
                <a:solidFill>
                  <a:srgbClr val="FFFFFF"/>
                </a:solidFill>
                <a:cs typeface="Arial"/>
              </a:rPr>
              <a:t>1</a:t>
            </a:r>
            <a:endParaRPr sz="2000" dirty="0">
              <a:cs typeface="Arial"/>
            </a:endParaRPr>
          </a:p>
        </p:txBody>
      </p:sp>
      <p:sp>
        <p:nvSpPr>
          <p:cNvPr id="125" name="Rectangle 12">
            <a:extLst>
              <a:ext uri="{FF2B5EF4-FFF2-40B4-BE49-F238E27FC236}">
                <a16:creationId xmlns:a16="http://schemas.microsoft.com/office/drawing/2014/main" id="{70E000E0-5FE5-42EA-A679-6C73BE14A782}"/>
              </a:ext>
            </a:extLst>
          </p:cNvPr>
          <p:cNvSpPr/>
          <p:nvPr/>
        </p:nvSpPr>
        <p:spPr>
          <a:xfrm>
            <a:off x="359575" y="1096562"/>
            <a:ext cx="10911166" cy="2539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ysDot"/>
          </a:ln>
          <a:effectLst>
            <a:softEdge rad="12700"/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s-MX" sz="1200" b="1" i="1" kern="0" dirty="0">
                <a:solidFill>
                  <a:srgbClr val="1F497D"/>
                </a:solidFill>
              </a:rPr>
              <a:t>Dar uso inapropiado a los dineros asignados a la caja mejor con el fin de obtener un beneficio propio o de un tercero </a:t>
            </a:r>
            <a:endParaRPr lang="es-CO" sz="1200" b="1" i="1" kern="0" dirty="0">
              <a:solidFill>
                <a:srgbClr val="1F497D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C4305D2-1B11-46BA-AD9D-9C13417FE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62525"/>
              </p:ext>
            </p:extLst>
          </p:nvPr>
        </p:nvGraphicFramePr>
        <p:xfrm>
          <a:off x="366604" y="1670523"/>
          <a:ext cx="7426020" cy="3200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75340">
                  <a:extLst>
                    <a:ext uri="{9D8B030D-6E8A-4147-A177-3AD203B41FA5}">
                      <a16:colId xmlns:a16="http://schemas.microsoft.com/office/drawing/2014/main" val="3662974534"/>
                    </a:ext>
                  </a:extLst>
                </a:gridCol>
                <a:gridCol w="2475340">
                  <a:extLst>
                    <a:ext uri="{9D8B030D-6E8A-4147-A177-3AD203B41FA5}">
                      <a16:colId xmlns:a16="http://schemas.microsoft.com/office/drawing/2014/main" val="1960833686"/>
                    </a:ext>
                  </a:extLst>
                </a:gridCol>
                <a:gridCol w="2475340">
                  <a:extLst>
                    <a:ext uri="{9D8B030D-6E8A-4147-A177-3AD203B41FA5}">
                      <a16:colId xmlns:a16="http://schemas.microsoft.com/office/drawing/2014/main" val="1882943569"/>
                    </a:ext>
                  </a:extLst>
                </a:gridCol>
              </a:tblGrid>
              <a:tr h="190151"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CAUSAS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CONSECUENCIAS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dirty="0"/>
                        <a:t>CONTROLES</a:t>
                      </a:r>
                      <a:endParaRPr lang="es-CO" sz="15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15366"/>
                  </a:ext>
                </a:extLst>
              </a:tr>
              <a:tr h="380303">
                <a:tc>
                  <a:txBody>
                    <a:bodyPr/>
                    <a:lstStyle/>
                    <a:p>
                      <a:r>
                        <a:rPr lang="es-MX" sz="1200" dirty="0"/>
                        <a:t>1.Desconcimiento de los lineamientos del manejo de recursos de caja menor.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Pérdidas económicas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Favorecimiento propio  o a un tercero.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Posibles Hallazgos administrativo y fiscales.</a:t>
                      </a:r>
                      <a:endParaRPr lang="es-CO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s-MX" sz="1200" dirty="0"/>
                        <a:t>Arqueos por parte de la Gerencia de Auditoria a las cajas menores de la empresa.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21057"/>
                  </a:ext>
                </a:extLst>
              </a:tr>
              <a:tr h="380303">
                <a:tc rowSpan="2">
                  <a:txBody>
                    <a:bodyPr/>
                    <a:lstStyle/>
                    <a:p>
                      <a:r>
                        <a:rPr lang="es-MX" sz="1200" dirty="0"/>
                        <a:t>2. Falsificación de firmas y soportes/ Suplantación de identidad/fraccionamiento del objeto contractual en varias facturas.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2. Verificación de cumplimiento del procedimiento y directriz de pago de caja menor.</a:t>
                      </a:r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69321"/>
                  </a:ext>
                </a:extLst>
              </a:tr>
              <a:tr h="3531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3. Campañas de sensibilización en temas de ética y transparencia. </a:t>
                      </a:r>
                    </a:p>
                    <a:p>
                      <a:endParaRPr lang="es-MX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52831"/>
                  </a:ext>
                </a:extLst>
              </a:tr>
              <a:tr h="488961">
                <a:tc>
                  <a:txBody>
                    <a:bodyPr/>
                    <a:lstStyle/>
                    <a:p>
                      <a:r>
                        <a:rPr lang="es-MX" sz="1200" dirty="0"/>
                        <a:t>3. Apropiación de recursos de caja menor para gastos personales o de un tercero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4. Divulgar periódicamente  a los colaboradores los reglamentos de la caja menor y  actualización de aspectos tributarios y financieros.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03636"/>
                  </a:ext>
                </a:extLst>
              </a:tr>
            </a:tbl>
          </a:graphicData>
        </a:graphic>
      </p:graphicFrame>
      <p:graphicFrame>
        <p:nvGraphicFramePr>
          <p:cNvPr id="129" name="79 Tabla">
            <a:extLst>
              <a:ext uri="{FF2B5EF4-FFF2-40B4-BE49-F238E27FC236}">
                <a16:creationId xmlns:a16="http://schemas.microsoft.com/office/drawing/2014/main" id="{D1434984-5E45-4C02-A044-004397980046}"/>
              </a:ext>
            </a:extLst>
          </p:cNvPr>
          <p:cNvGraphicFramePr>
            <a:graphicFrameLocks noGrp="1"/>
          </p:cNvGraphicFramePr>
          <p:nvPr/>
        </p:nvGraphicFramePr>
        <p:xfrm>
          <a:off x="8647963" y="1907811"/>
          <a:ext cx="2964214" cy="2819878"/>
        </p:xfrm>
        <a:graphic>
          <a:graphicData uri="http://schemas.openxmlformats.org/drawingml/2006/table">
            <a:tbl>
              <a:tblPr firstRow="1" bandRow="1"/>
              <a:tblGrid>
                <a:gridCol w="21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423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 marT="18288" marB="18288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91"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r>
                        <a:rPr lang="es-CO" sz="1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 marT="18288" marB="1828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B45B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1pPr>
                      <a:lvl2pPr marL="457200" marR="0" indent="457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2pPr>
                      <a:lvl3pPr marL="914400" marR="0" indent="914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3pPr>
                      <a:lvl4pPr marL="1371600" marR="0" indent="1371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4pPr>
                      <a:lvl5pPr marL="1828800" marR="0" indent="18288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5pPr>
                      <a:lvl6pPr marL="2286000" marR="0" indent="22860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6pPr>
                      <a:lvl7pPr marL="2743200" marR="0" indent="27432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7pPr>
                      <a:lvl8pPr marL="3200400" marR="0" indent="32004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8pPr>
                      <a:lvl9pPr marL="3657600" marR="0" indent="365760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Arial"/>
                          <a:sym typeface="Arial Narrow"/>
                        </a:defRPr>
                      </a:lvl9pPr>
                    </a:lstStyle>
                    <a:p>
                      <a:pPr algn="ctr"/>
                      <a:endParaRPr lang="es-CO" sz="10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0" name="77 CuadroTexto">
            <a:extLst>
              <a:ext uri="{FF2B5EF4-FFF2-40B4-BE49-F238E27FC236}">
                <a16:creationId xmlns:a16="http://schemas.microsoft.com/office/drawing/2014/main" id="{0BF24421-414F-4A4A-A7F4-4F20D27087E2}"/>
              </a:ext>
            </a:extLst>
          </p:cNvPr>
          <p:cNvSpPr txBox="1"/>
          <p:nvPr/>
        </p:nvSpPr>
        <p:spPr>
          <a:xfrm>
            <a:off x="10588573" y="4775810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Valoración de riesgo controlado</a:t>
            </a:r>
          </a:p>
        </p:txBody>
      </p:sp>
      <p:sp>
        <p:nvSpPr>
          <p:cNvPr id="131" name="Oval 16">
            <a:extLst>
              <a:ext uri="{FF2B5EF4-FFF2-40B4-BE49-F238E27FC236}">
                <a16:creationId xmlns:a16="http://schemas.microsoft.com/office/drawing/2014/main" id="{BD131B14-C7C4-4737-9D3E-D63094B274A3}"/>
              </a:ext>
            </a:extLst>
          </p:cNvPr>
          <p:cNvSpPr/>
          <p:nvPr/>
        </p:nvSpPr>
        <p:spPr>
          <a:xfrm>
            <a:off x="10308536" y="4779483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2DA1DB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2DA1D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77 CuadroTexto">
            <a:extLst>
              <a:ext uri="{FF2B5EF4-FFF2-40B4-BE49-F238E27FC236}">
                <a16:creationId xmlns:a16="http://schemas.microsoft.com/office/drawing/2014/main" id="{26B6F96C-1FE6-4D7F-88BD-0FF5F14FF038}"/>
              </a:ext>
            </a:extLst>
          </p:cNvPr>
          <p:cNvSpPr txBox="1"/>
          <p:nvPr/>
        </p:nvSpPr>
        <p:spPr>
          <a:xfrm>
            <a:off x="9412827" y="4794651"/>
            <a:ext cx="9248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Valoración de riesgo sin control</a:t>
            </a:r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11DC6B42-7CB0-4FF6-9D20-1E30A59B2D7C}"/>
              </a:ext>
            </a:extLst>
          </p:cNvPr>
          <p:cNvSpPr/>
          <p:nvPr/>
        </p:nvSpPr>
        <p:spPr>
          <a:xfrm>
            <a:off x="9128906" y="4808317"/>
            <a:ext cx="182880" cy="18288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#</a:t>
            </a:r>
            <a:endParaRPr kumimoji="0" lang="es-ES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4" name="Group 64">
            <a:extLst>
              <a:ext uri="{FF2B5EF4-FFF2-40B4-BE49-F238E27FC236}">
                <a16:creationId xmlns:a16="http://schemas.microsoft.com/office/drawing/2014/main" id="{8007515E-7442-4B09-9042-09F4B6B9EDF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854953" y="1443097"/>
            <a:ext cx="2828247" cy="428005"/>
            <a:chOff x="5027777" y="356268"/>
            <a:chExt cx="3499014" cy="428005"/>
          </a:xfrm>
        </p:grpSpPr>
        <p:sp>
          <p:nvSpPr>
            <p:cNvPr id="135" name="Round Same Side Corner Rectangle 65">
              <a:extLst>
                <a:ext uri="{FF2B5EF4-FFF2-40B4-BE49-F238E27FC236}">
                  <a16:creationId xmlns:a16="http://schemas.microsoft.com/office/drawing/2014/main" id="{851476DC-23D2-4F69-98B0-EAD2C8F0F13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0800000">
              <a:off x="506590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25 CuadroTexto">
              <a:extLst>
                <a:ext uri="{FF2B5EF4-FFF2-40B4-BE49-F238E27FC236}">
                  <a16:creationId xmlns:a16="http://schemas.microsoft.com/office/drawing/2014/main" id="{A0C5C823-7F32-4A5D-BA6F-FE9F217DF316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027777" y="614205"/>
              <a:ext cx="65206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37" name="Round Same Side Corner Rectangle 67">
              <a:extLst>
                <a:ext uri="{FF2B5EF4-FFF2-40B4-BE49-F238E27FC236}">
                  <a16:creationId xmlns:a16="http://schemas.microsoft.com/office/drawing/2014/main" id="{917B58C6-B811-4CB8-A957-89174AE661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rot="10800000">
              <a:off x="577207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25 CuadroTexto">
              <a:extLst>
                <a:ext uri="{FF2B5EF4-FFF2-40B4-BE49-F238E27FC236}">
                  <a16:creationId xmlns:a16="http://schemas.microsoft.com/office/drawing/2014/main" id="{61CFD719-C19C-489C-A392-F26BEBAC7C81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4408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39" name="Round Same Side Corner Rectangle 78">
              <a:extLst>
                <a:ext uri="{FF2B5EF4-FFF2-40B4-BE49-F238E27FC236}">
                  <a16:creationId xmlns:a16="http://schemas.microsoft.com/office/drawing/2014/main" id="{CE1D93E2-3DFA-4C56-889C-6875D01125B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10800000">
              <a:off x="645624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25 CuadroTexto">
              <a:extLst>
                <a:ext uri="{FF2B5EF4-FFF2-40B4-BE49-F238E27FC236}">
                  <a16:creationId xmlns:a16="http://schemas.microsoft.com/office/drawing/2014/main" id="{688B789C-9253-432C-972E-9708910E005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52824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41" name="Round Same Side Corner Rectangle 80">
              <a:extLst>
                <a:ext uri="{FF2B5EF4-FFF2-40B4-BE49-F238E27FC236}">
                  <a16:creationId xmlns:a16="http://schemas.microsoft.com/office/drawing/2014/main" id="{E40C0A9D-CFB8-43AC-87CE-B500CDCAB33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rot="10800000">
              <a:off x="714642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25 CuadroTexto">
              <a:extLst>
                <a:ext uri="{FF2B5EF4-FFF2-40B4-BE49-F238E27FC236}">
                  <a16:creationId xmlns:a16="http://schemas.microsoft.com/office/drawing/2014/main" id="{3CA63329-57D7-4F7D-8475-EA36E8EDE65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21843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43" name="Round Same Side Corner Rectangle 82">
              <a:extLst>
                <a:ext uri="{FF2B5EF4-FFF2-40B4-BE49-F238E27FC236}">
                  <a16:creationId xmlns:a16="http://schemas.microsoft.com/office/drawing/2014/main" id="{3F0D9D27-2727-4809-8D7D-D724868885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rot="10800000">
              <a:off x="783660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25 CuadroTexto">
              <a:extLst>
                <a:ext uri="{FF2B5EF4-FFF2-40B4-BE49-F238E27FC236}">
                  <a16:creationId xmlns:a16="http://schemas.microsoft.com/office/drawing/2014/main" id="{BB6D62B3-7252-4CBA-BAFB-5DAEE5E3B32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7908615" y="614205"/>
              <a:ext cx="6181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45" name="Rectangle 96">
              <a:extLst>
                <a:ext uri="{FF2B5EF4-FFF2-40B4-BE49-F238E27FC236}">
                  <a16:creationId xmlns:a16="http://schemas.microsoft.com/office/drawing/2014/main" id="{FE56E624-7EEC-4E22-9F19-0B1258FB5B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080427" y="356268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Impacto</a:t>
              </a:r>
              <a:endPara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97">
            <a:extLst>
              <a:ext uri="{FF2B5EF4-FFF2-40B4-BE49-F238E27FC236}">
                <a16:creationId xmlns:a16="http://schemas.microsoft.com/office/drawing/2014/main" id="{9BB8F4BC-B8BE-405F-9FDE-61FFF085E9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200000">
            <a:off x="7010759" y="3082672"/>
            <a:ext cx="2800340" cy="556755"/>
            <a:chOff x="1691680" y="384482"/>
            <a:chExt cx="3425890" cy="457183"/>
          </a:xfrm>
        </p:grpSpPr>
        <p:sp>
          <p:nvSpPr>
            <p:cNvPr id="147" name="Round Same Side Corner Rectangle 98">
              <a:extLst>
                <a:ext uri="{FF2B5EF4-FFF2-40B4-BE49-F238E27FC236}">
                  <a16:creationId xmlns:a16="http://schemas.microsoft.com/office/drawing/2014/main" id="{DFA42CA1-766C-4B5F-B63C-4D6E78E971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>
              <a:off x="169168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25 CuadroTexto">
              <a:extLst>
                <a:ext uri="{FF2B5EF4-FFF2-40B4-BE49-F238E27FC236}">
                  <a16:creationId xmlns:a16="http://schemas.microsoft.com/office/drawing/2014/main" id="{048DB115-C1D1-460C-BFC1-F165A612F8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699287" y="614206"/>
              <a:ext cx="644457" cy="113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bajo</a:t>
              </a:r>
            </a:p>
          </p:txBody>
        </p:sp>
        <p:sp>
          <p:nvSpPr>
            <p:cNvPr id="149" name="Round Same Side Corner Rectangle 100">
              <a:extLst>
                <a:ext uri="{FF2B5EF4-FFF2-40B4-BE49-F238E27FC236}">
                  <a16:creationId xmlns:a16="http://schemas.microsoft.com/office/drawing/2014/main" id="{F9287818-3E2E-48CE-94B4-CBB7D886C3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10800000">
              <a:off x="2397852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25 CuadroTexto">
              <a:extLst>
                <a:ext uri="{FF2B5EF4-FFF2-40B4-BE49-F238E27FC236}">
                  <a16:creationId xmlns:a16="http://schemas.microsoft.com/office/drawing/2014/main" id="{0D35901E-AD38-426E-A111-5C7F02DAA75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469860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Bajo</a:t>
              </a:r>
            </a:p>
          </p:txBody>
        </p:sp>
        <p:sp>
          <p:nvSpPr>
            <p:cNvPr id="151" name="Round Same Side Corner Rectangle 102">
              <a:extLst>
                <a:ext uri="{FF2B5EF4-FFF2-40B4-BE49-F238E27FC236}">
                  <a16:creationId xmlns:a16="http://schemas.microsoft.com/office/drawing/2014/main" id="{1B61AA67-7EC1-49C8-8FF4-B1CC09EF30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0800000">
              <a:off x="3082020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25 CuadroTexto">
              <a:extLst>
                <a:ext uri="{FF2B5EF4-FFF2-40B4-BE49-F238E27FC236}">
                  <a16:creationId xmlns:a16="http://schemas.microsoft.com/office/drawing/2014/main" id="{520A59E7-31B2-4BB0-91DA-96CF0E079A0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54028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Medio</a:t>
              </a:r>
            </a:p>
          </p:txBody>
        </p:sp>
        <p:sp>
          <p:nvSpPr>
            <p:cNvPr id="153" name="Round Same Side Corner Rectangle 104">
              <a:extLst>
                <a:ext uri="{FF2B5EF4-FFF2-40B4-BE49-F238E27FC236}">
                  <a16:creationId xmlns:a16="http://schemas.microsoft.com/office/drawing/2014/main" id="{3DB84DCD-E5BB-4A40-A0E2-B5481FC292E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10800000">
              <a:off x="3772204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25 CuadroTexto">
              <a:extLst>
                <a:ext uri="{FF2B5EF4-FFF2-40B4-BE49-F238E27FC236}">
                  <a16:creationId xmlns:a16="http://schemas.microsoft.com/office/drawing/2014/main" id="{649C0D5F-7042-432E-A23D-4E6A28F3E5A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844212" y="614205"/>
              <a:ext cx="530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Alto</a:t>
              </a:r>
            </a:p>
          </p:txBody>
        </p:sp>
        <p:sp>
          <p:nvSpPr>
            <p:cNvPr id="155" name="Round Same Side Corner Rectangle 106">
              <a:extLst>
                <a:ext uri="{FF2B5EF4-FFF2-40B4-BE49-F238E27FC236}">
                  <a16:creationId xmlns:a16="http://schemas.microsoft.com/office/drawing/2014/main" id="{EB46FB4E-753A-4519-B8E6-232D2E3363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0800000">
              <a:off x="4462388" y="587423"/>
              <a:ext cx="652060" cy="196850"/>
            </a:xfrm>
            <a:prstGeom prst="round2SameRect">
              <a:avLst/>
            </a:prstGeom>
            <a:gradFill rotWithShape="1">
              <a:gsLst>
                <a:gs pos="0">
                  <a:srgbClr val="B2B2B2">
                    <a:tint val="50000"/>
                    <a:satMod val="300000"/>
                  </a:srgbClr>
                </a:gs>
                <a:gs pos="35000">
                  <a:srgbClr val="B2B2B2">
                    <a:tint val="37000"/>
                    <a:satMod val="300000"/>
                  </a:srgbClr>
                </a:gs>
                <a:gs pos="100000">
                  <a:srgbClr val="B2B2B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25 CuadroTexto">
              <a:extLst>
                <a:ext uri="{FF2B5EF4-FFF2-40B4-BE49-F238E27FC236}">
                  <a16:creationId xmlns:a16="http://schemas.microsoft.com/office/drawing/2014/main" id="{E527FC7D-28DE-4253-8EBD-10283D6F1888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534396" y="614205"/>
              <a:ext cx="530249" cy="2274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rPr>
                <a:t>Muy alto</a:t>
              </a:r>
            </a:p>
          </p:txBody>
        </p:sp>
        <p:sp>
          <p:nvSpPr>
            <p:cNvPr id="157" name="Rectangle 108">
              <a:extLst>
                <a:ext uri="{FF2B5EF4-FFF2-40B4-BE49-F238E27FC236}">
                  <a16:creationId xmlns:a16="http://schemas.microsoft.com/office/drawing/2014/main" id="{2BCE0A3C-CD3A-4F2E-BA60-E907384888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691680" y="384482"/>
              <a:ext cx="3425890" cy="202941"/>
            </a:xfrm>
            <a:prstGeom prst="rect">
              <a:avLst/>
            </a:prstGeom>
            <a:gradFill rotWithShape="1">
              <a:gsLst>
                <a:gs pos="0">
                  <a:srgbClr val="B2B2B2">
                    <a:shade val="51000"/>
                    <a:satMod val="130000"/>
                  </a:srgbClr>
                </a:gs>
                <a:gs pos="80000">
                  <a:srgbClr val="B2B2B2">
                    <a:shade val="93000"/>
                    <a:satMod val="130000"/>
                  </a:srgbClr>
                </a:gs>
                <a:gs pos="100000">
                  <a:srgbClr val="B2B2B2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Probabilidad</a:t>
              </a:r>
            </a:p>
          </p:txBody>
        </p:sp>
      </p:grpSp>
      <p:sp>
        <p:nvSpPr>
          <p:cNvPr id="112" name="bk object 16">
            <a:extLst>
              <a:ext uri="{FF2B5EF4-FFF2-40B4-BE49-F238E27FC236}">
                <a16:creationId xmlns:a16="http://schemas.microsoft.com/office/drawing/2014/main" id="{EDFE7433-A046-4C5B-8B14-ABDA5E7C103F}"/>
              </a:ext>
            </a:extLst>
          </p:cNvPr>
          <p:cNvSpPr/>
          <p:nvPr/>
        </p:nvSpPr>
        <p:spPr>
          <a:xfrm>
            <a:off x="223060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3" name="bk object 17">
            <a:extLst>
              <a:ext uri="{FF2B5EF4-FFF2-40B4-BE49-F238E27FC236}">
                <a16:creationId xmlns:a16="http://schemas.microsoft.com/office/drawing/2014/main" id="{261471C2-D404-4B10-AC82-D7CE8E9922AA}"/>
              </a:ext>
            </a:extLst>
          </p:cNvPr>
          <p:cNvSpPr/>
          <p:nvPr/>
        </p:nvSpPr>
        <p:spPr>
          <a:xfrm>
            <a:off x="113498" y="213712"/>
            <a:ext cx="143544" cy="258563"/>
          </a:xfrm>
          <a:custGeom>
            <a:avLst/>
            <a:gdLst/>
            <a:ahLst/>
            <a:cxnLst/>
            <a:rect l="l" t="t" r="r" b="b"/>
            <a:pathLst>
              <a:path w="269875" h="440689">
                <a:moveTo>
                  <a:pt x="52845" y="0"/>
                </a:moveTo>
                <a:lnTo>
                  <a:pt x="13002" y="14700"/>
                </a:lnTo>
                <a:lnTo>
                  <a:pt x="283" y="43149"/>
                </a:lnTo>
                <a:lnTo>
                  <a:pt x="616" y="57864"/>
                </a:lnTo>
                <a:lnTo>
                  <a:pt x="5798" y="71783"/>
                </a:lnTo>
                <a:lnTo>
                  <a:pt x="15799" y="84683"/>
                </a:lnTo>
                <a:lnTo>
                  <a:pt x="151321" y="219176"/>
                </a:lnTo>
                <a:lnTo>
                  <a:pt x="17120" y="353313"/>
                </a:lnTo>
                <a:lnTo>
                  <a:pt x="4607" y="371118"/>
                </a:lnTo>
                <a:lnTo>
                  <a:pt x="0" y="390023"/>
                </a:lnTo>
                <a:lnTo>
                  <a:pt x="3198" y="408454"/>
                </a:lnTo>
                <a:lnTo>
                  <a:pt x="14110" y="424865"/>
                </a:lnTo>
                <a:lnTo>
                  <a:pt x="30778" y="436614"/>
                </a:lnTo>
                <a:lnTo>
                  <a:pt x="48954" y="440388"/>
                </a:lnTo>
                <a:lnTo>
                  <a:pt x="67533" y="436013"/>
                </a:lnTo>
                <a:lnTo>
                  <a:pt x="119076" y="390018"/>
                </a:lnTo>
                <a:lnTo>
                  <a:pt x="219508" y="289589"/>
                </a:lnTo>
                <a:lnTo>
                  <a:pt x="252806" y="255930"/>
                </a:lnTo>
                <a:lnTo>
                  <a:pt x="269880" y="220103"/>
                </a:lnTo>
                <a:lnTo>
                  <a:pt x="266071" y="201873"/>
                </a:lnTo>
                <a:lnTo>
                  <a:pt x="186001" y="115908"/>
                </a:lnTo>
                <a:lnTo>
                  <a:pt x="117514" y="47888"/>
                </a:lnTo>
                <a:lnTo>
                  <a:pt x="83058" y="14096"/>
                </a:lnTo>
                <a:lnTo>
                  <a:pt x="60979" y="1777"/>
                </a:lnTo>
                <a:lnTo>
                  <a:pt x="52845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4" name="bk object 16">
            <a:extLst>
              <a:ext uri="{FF2B5EF4-FFF2-40B4-BE49-F238E27FC236}">
                <a16:creationId xmlns:a16="http://schemas.microsoft.com/office/drawing/2014/main" id="{E982C67C-2879-438B-89D0-08A1E4586063}"/>
              </a:ext>
            </a:extLst>
          </p:cNvPr>
          <p:cNvSpPr/>
          <p:nvPr/>
        </p:nvSpPr>
        <p:spPr>
          <a:xfrm>
            <a:off x="332622" y="243613"/>
            <a:ext cx="143544" cy="204714"/>
          </a:xfrm>
          <a:custGeom>
            <a:avLst/>
            <a:gdLst/>
            <a:ahLst/>
            <a:cxnLst/>
            <a:rect l="l" t="t" r="r" b="b"/>
            <a:pathLst>
              <a:path w="185420" h="302260">
                <a:moveTo>
                  <a:pt x="36260" y="0"/>
                </a:moveTo>
                <a:lnTo>
                  <a:pt x="197" y="29611"/>
                </a:lnTo>
                <a:lnTo>
                  <a:pt x="428" y="39704"/>
                </a:lnTo>
                <a:lnTo>
                  <a:pt x="3986" y="49253"/>
                </a:lnTo>
                <a:lnTo>
                  <a:pt x="10847" y="58102"/>
                </a:lnTo>
                <a:lnTo>
                  <a:pt x="103811" y="150367"/>
                </a:lnTo>
                <a:lnTo>
                  <a:pt x="11749" y="242379"/>
                </a:lnTo>
                <a:lnTo>
                  <a:pt x="3160" y="254599"/>
                </a:lnTo>
                <a:lnTo>
                  <a:pt x="0" y="267571"/>
                </a:lnTo>
                <a:lnTo>
                  <a:pt x="2199" y="280221"/>
                </a:lnTo>
                <a:lnTo>
                  <a:pt x="9691" y="291477"/>
                </a:lnTo>
                <a:lnTo>
                  <a:pt x="21121" y="299535"/>
                </a:lnTo>
                <a:lnTo>
                  <a:pt x="33588" y="302121"/>
                </a:lnTo>
                <a:lnTo>
                  <a:pt x="46333" y="299119"/>
                </a:lnTo>
                <a:lnTo>
                  <a:pt x="116216" y="233194"/>
                </a:lnTo>
                <a:lnTo>
                  <a:pt x="173432" y="175577"/>
                </a:lnTo>
                <a:lnTo>
                  <a:pt x="185148" y="151002"/>
                </a:lnTo>
                <a:lnTo>
                  <a:pt x="182537" y="138497"/>
                </a:lnTo>
                <a:lnTo>
                  <a:pt x="145122" y="97127"/>
                </a:lnTo>
                <a:lnTo>
                  <a:pt x="115895" y="67824"/>
                </a:lnTo>
                <a:lnTo>
                  <a:pt x="86515" y="38673"/>
                </a:lnTo>
                <a:lnTo>
                  <a:pt x="51779" y="4584"/>
                </a:lnTo>
                <a:lnTo>
                  <a:pt x="43537" y="1015"/>
                </a:lnTo>
                <a:lnTo>
                  <a:pt x="36260" y="0"/>
                </a:lnTo>
                <a:close/>
              </a:path>
            </a:pathLst>
          </a:custGeom>
          <a:solidFill>
            <a:srgbClr val="A6CE3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id="{81F8C7E4-B641-4D5E-ABFE-5BCF83B7D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728056"/>
              </p:ext>
            </p:extLst>
          </p:nvPr>
        </p:nvGraphicFramePr>
        <p:xfrm>
          <a:off x="6394887" y="5441904"/>
          <a:ext cx="544719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595">
                  <a:extLst>
                    <a:ext uri="{9D8B030D-6E8A-4147-A177-3AD203B41FA5}">
                      <a16:colId xmlns:a16="http://schemas.microsoft.com/office/drawing/2014/main" val="1247979475"/>
                    </a:ext>
                  </a:extLst>
                </a:gridCol>
                <a:gridCol w="2723595">
                  <a:extLst>
                    <a:ext uri="{9D8B030D-6E8A-4147-A177-3AD203B41FA5}">
                      <a16:colId xmlns:a16="http://schemas.microsoft.com/office/drawing/2014/main" val="2445422548"/>
                    </a:ext>
                  </a:extLst>
                </a:gridCol>
              </a:tblGrid>
              <a:tr h="308114"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Criterio de impacto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Responsable:</a:t>
                      </a:r>
                      <a:endParaRPr lang="es-CO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36422"/>
                  </a:ext>
                </a:extLst>
              </a:tr>
              <a:tr h="772394">
                <a:tc>
                  <a:txBody>
                    <a:bodyPr/>
                    <a:lstStyle/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Imagen y Reputación</a:t>
                      </a:r>
                    </a:p>
                    <a:p>
                      <a:r>
                        <a:rPr lang="es-MX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Impacto económico </a:t>
                      </a:r>
                      <a:endParaRPr lang="es-C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Dirección de Servicios Administrativo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Vicepresidencia de Operaciones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Gerencia de Desarrollo Sostenible. 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es-MX" sz="1200" dirty="0"/>
                        <a:t>Dirección de Tesorería.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77702"/>
                  </a:ext>
                </a:extLst>
              </a:tr>
            </a:tbl>
          </a:graphicData>
        </a:graphic>
      </p:graphicFrame>
      <p:cxnSp>
        <p:nvCxnSpPr>
          <p:cNvPr id="44" name="111 Conector recto de flecha">
            <a:extLst>
              <a:ext uri="{FF2B5EF4-FFF2-40B4-BE49-F238E27FC236}">
                <a16:creationId xmlns:a16="http://schemas.microsoft.com/office/drawing/2014/main" id="{63565EF8-36BA-44F1-869F-2816E2C9793F}"/>
              </a:ext>
            </a:extLst>
          </p:cNvPr>
          <p:cNvCxnSpPr>
            <a:cxnSpLocks/>
            <a:stCxn id="45" idx="4"/>
            <a:endCxn id="46" idx="0"/>
          </p:cNvCxnSpPr>
          <p:nvPr/>
        </p:nvCxnSpPr>
        <p:spPr>
          <a:xfrm>
            <a:off x="9697892" y="3522623"/>
            <a:ext cx="0" cy="370362"/>
          </a:xfrm>
          <a:prstGeom prst="straightConnector1">
            <a:avLst/>
          </a:prstGeom>
          <a:noFill/>
          <a:ln w="15875" cap="flat" cmpd="sng" algn="ctr">
            <a:solidFill>
              <a:srgbClr val="2DA1DB">
                <a:lumMod val="20000"/>
                <a:lumOff val="80000"/>
              </a:srgbClr>
            </a:solidFill>
            <a:prstDash val="sysDash"/>
            <a:headEnd type="none" w="lg" len="med"/>
            <a:tailEnd type="triangle" w="sm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45" name="Oval 48">
            <a:extLst>
              <a:ext uri="{FF2B5EF4-FFF2-40B4-BE49-F238E27FC236}">
                <a16:creationId xmlns:a16="http://schemas.microsoft.com/office/drawing/2014/main" id="{EC05691B-884B-4C89-86A8-F139F797682F}"/>
              </a:ext>
            </a:extLst>
          </p:cNvPr>
          <p:cNvSpPr/>
          <p:nvPr/>
        </p:nvSpPr>
        <p:spPr>
          <a:xfrm>
            <a:off x="9571942" y="327072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3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0" name="Oval 48">
            <a:extLst>
              <a:ext uri="{FF2B5EF4-FFF2-40B4-BE49-F238E27FC236}">
                <a16:creationId xmlns:a16="http://schemas.microsoft.com/office/drawing/2014/main" id="{41389E40-9507-47E9-A39E-7098C71F8988}"/>
              </a:ext>
            </a:extLst>
          </p:cNvPr>
          <p:cNvSpPr/>
          <p:nvPr/>
        </p:nvSpPr>
        <p:spPr>
          <a:xfrm>
            <a:off x="9571942" y="3270723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n-US" sz="1200" b="1" kern="0" dirty="0">
                <a:solidFill>
                  <a:srgbClr val="FF0000"/>
                </a:solidFill>
                <a:latin typeface="Arial"/>
              </a:rPr>
              <a:t>3</a:t>
            </a:r>
            <a:endParaRPr lang="es-ES" sz="1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6" name="Oval 77">
            <a:extLst>
              <a:ext uri="{FF2B5EF4-FFF2-40B4-BE49-F238E27FC236}">
                <a16:creationId xmlns:a16="http://schemas.microsoft.com/office/drawing/2014/main" id="{0B6D3617-EA7C-4652-9C5D-D4ADF8554AFA}"/>
              </a:ext>
            </a:extLst>
          </p:cNvPr>
          <p:cNvSpPr/>
          <p:nvPr/>
        </p:nvSpPr>
        <p:spPr>
          <a:xfrm>
            <a:off x="9571942" y="3892985"/>
            <a:ext cx="251900" cy="251900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B2B2B2">
                <a:lumMod val="60000"/>
                <a:lumOff val="40000"/>
              </a:srgb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defTabSz="1219050">
              <a:defRPr/>
            </a:pPr>
            <a:r>
              <a:rPr lang="es-ES" sz="1200" b="1" kern="0" dirty="0">
                <a:solidFill>
                  <a:srgbClr val="2DA1DB"/>
                </a:solidFill>
                <a:latin typeface="Arial"/>
              </a:rPr>
              <a:t>3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665A5105-B10A-469C-B96B-58D17F673870}"/>
              </a:ext>
            </a:extLst>
          </p:cNvPr>
          <p:cNvSpPr txBox="1">
            <a:spLocks/>
          </p:cNvSpPr>
          <p:nvPr/>
        </p:nvSpPr>
        <p:spPr>
          <a:xfrm>
            <a:off x="123348" y="6298893"/>
            <a:ext cx="716117" cy="5138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altLang="es-CO" sz="2800" b="1" dirty="0">
                <a:solidFill>
                  <a:srgbClr val="1C77BC"/>
                </a:solidFill>
                <a:latin typeface="+mn-lt"/>
                <a:ea typeface="Fira Sans" panose="020B0403050000020004" pitchFamily="34" charset="0"/>
              </a:rPr>
              <a:t>R3</a:t>
            </a:r>
            <a:endParaRPr lang="es-CO" altLang="es-CO" sz="2800" b="1" dirty="0">
              <a:solidFill>
                <a:srgbClr val="1C77BC"/>
              </a:solidFill>
              <a:latin typeface="+mn-lt"/>
              <a:ea typeface="Fira Sans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0.09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OM_e6Skyachx1FLPnj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aAplEWbUu2tkGJZ1Pr.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hrXVdhAUqQT8HCnWqF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iU9DNwykeEovcKHO6tD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2OaDGFqUyRotVQImRzD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4.L8CIrUOBgiIfNvnnZ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Iu8uJcHkiRksAf4YOOa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rJM2hlWUiNs.OJ2.NqY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izWea_n0Ca9Y9_xesNl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h_QKOu70WpHxNOQaDU3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14YCT5PkSFzg.V.aIy7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jnpXZyc02Q8fvsVIZ6O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KeMqJf8ESkD0eHm_TCWQ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5649</TotalTime>
  <Words>4497</Words>
  <Application>Microsoft Office PowerPoint</Application>
  <PresentationFormat>Panorámica</PresentationFormat>
  <Paragraphs>1066</Paragraphs>
  <Slides>28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Fira Sans</vt:lpstr>
      <vt:lpstr>Fira Sans ExtraBold</vt:lpstr>
      <vt:lpstr>Fira Sans ExtraLight</vt:lpstr>
      <vt:lpstr>Fira Sans Light</vt:lpstr>
      <vt:lpstr>Gotham Bold</vt:lpstr>
      <vt:lpstr>Wingdings</vt:lpstr>
      <vt:lpstr>Tema de Office</vt:lpstr>
      <vt:lpstr>Matriz de Riesgos de Cumplimiento     *Versión aprobada Comité Ética y Cumplimiento sesión 22 diciembre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Orden del Día</dc:title>
  <dc:creator>Angelica Cristina Mora Suarez</dc:creator>
  <cp:lastModifiedBy>Soleil Marcela Omana Pinzon</cp:lastModifiedBy>
  <cp:revision>16</cp:revision>
  <dcterms:created xsi:type="dcterms:W3CDTF">2019-12-16T12:22:12Z</dcterms:created>
  <dcterms:modified xsi:type="dcterms:W3CDTF">2022-03-29T21:59:28Z</dcterms:modified>
</cp:coreProperties>
</file>